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3" r:id="rId4"/>
    <p:sldId id="274" r:id="rId5"/>
    <p:sldId id="275" r:id="rId6"/>
    <p:sldId id="276" r:id="rId7"/>
    <p:sldId id="277" r:id="rId8"/>
    <p:sldId id="278" r:id="rId9"/>
    <p:sldId id="279" r:id="rId10"/>
    <p:sldId id="280" r:id="rId11"/>
    <p:sldId id="281" r:id="rId12"/>
    <p:sldId id="282" r:id="rId13"/>
  </p:sldIdLst>
  <p:sldSz cx="9144000" cy="6858000" type="screen4x3"/>
  <p:notesSz cx="6858000" cy="9144000"/>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C4A7"/>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80" autoAdjust="0"/>
    <p:restoredTop sz="94660"/>
  </p:normalViewPr>
  <p:slideViewPr>
    <p:cSldViewPr>
      <p:cViewPr varScale="1">
        <p:scale>
          <a:sx n="87" d="100"/>
          <a:sy n="87" d="100"/>
        </p:scale>
        <p:origin x="1542" y="9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F5EE347B-DC90-4C31-B9D7-0E798612A149}" type="slidenum">
              <a:rPr lang="fr-FR" altLang="fr-FR"/>
              <a:pPr>
                <a:defRPr/>
              </a:pPr>
              <a:t>‹N°›</a:t>
            </a:fld>
            <a:endParaRPr lang="fr-FR" altLang="fr-FR"/>
          </a:p>
        </p:txBody>
      </p:sp>
    </p:spTree>
    <p:extLst>
      <p:ext uri="{BB962C8B-B14F-4D97-AF65-F5344CB8AC3E}">
        <p14:creationId xmlns:p14="http://schemas.microsoft.com/office/powerpoint/2010/main" val="2421739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6D1F407D-0053-4B9A-9900-ADE74B66C6DE}" type="slidenum">
              <a:rPr lang="fr-FR" altLang="fr-FR"/>
              <a:pPr>
                <a:defRPr/>
              </a:pPr>
              <a:t>‹N°›</a:t>
            </a:fld>
            <a:endParaRPr lang="fr-FR" altLang="fr-FR"/>
          </a:p>
        </p:txBody>
      </p:sp>
    </p:spTree>
    <p:extLst>
      <p:ext uri="{BB962C8B-B14F-4D97-AF65-F5344CB8AC3E}">
        <p14:creationId xmlns:p14="http://schemas.microsoft.com/office/powerpoint/2010/main" val="992224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7DA70ABB-A8C7-455A-9A73-A84F8E2BC6BC}" type="slidenum">
              <a:rPr lang="fr-FR" altLang="fr-FR"/>
              <a:pPr>
                <a:defRPr/>
              </a:pPr>
              <a:t>‹N°›</a:t>
            </a:fld>
            <a:endParaRPr lang="fr-FR" altLang="fr-FR"/>
          </a:p>
        </p:txBody>
      </p:sp>
    </p:spTree>
    <p:extLst>
      <p:ext uri="{BB962C8B-B14F-4D97-AF65-F5344CB8AC3E}">
        <p14:creationId xmlns:p14="http://schemas.microsoft.com/office/powerpoint/2010/main" val="1270304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8286B93D-5A1B-48FA-8543-ABACFB1D5F93}" type="slidenum">
              <a:rPr lang="fr-FR" altLang="fr-FR"/>
              <a:pPr>
                <a:defRPr/>
              </a:pPr>
              <a:t>‹N°›</a:t>
            </a:fld>
            <a:endParaRPr lang="fr-FR" altLang="fr-FR"/>
          </a:p>
        </p:txBody>
      </p:sp>
    </p:spTree>
    <p:extLst>
      <p:ext uri="{BB962C8B-B14F-4D97-AF65-F5344CB8AC3E}">
        <p14:creationId xmlns:p14="http://schemas.microsoft.com/office/powerpoint/2010/main" val="1739090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9251F4CA-0415-4E22-9E83-7D2593E1C579}" type="slidenum">
              <a:rPr lang="fr-FR" altLang="fr-FR"/>
              <a:pPr>
                <a:defRPr/>
              </a:pPr>
              <a:t>‹N°›</a:t>
            </a:fld>
            <a:endParaRPr lang="fr-FR" altLang="fr-FR"/>
          </a:p>
        </p:txBody>
      </p:sp>
    </p:spTree>
    <p:extLst>
      <p:ext uri="{BB962C8B-B14F-4D97-AF65-F5344CB8AC3E}">
        <p14:creationId xmlns:p14="http://schemas.microsoft.com/office/powerpoint/2010/main" val="2058207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4F478797-13FC-4524-B625-E580FEAF0B07}" type="slidenum">
              <a:rPr lang="fr-FR" altLang="fr-FR"/>
              <a:pPr>
                <a:defRPr/>
              </a:pPr>
              <a:t>‹N°›</a:t>
            </a:fld>
            <a:endParaRPr lang="fr-FR" altLang="fr-FR"/>
          </a:p>
        </p:txBody>
      </p:sp>
    </p:spTree>
    <p:extLst>
      <p:ext uri="{BB962C8B-B14F-4D97-AF65-F5344CB8AC3E}">
        <p14:creationId xmlns:p14="http://schemas.microsoft.com/office/powerpoint/2010/main" val="739853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a:t>Modifiez le style du titre</a:t>
            </a:r>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9" name="Rectangle 6"/>
          <p:cNvSpPr>
            <a:spLocks noGrp="1" noChangeArrowheads="1"/>
          </p:cNvSpPr>
          <p:nvPr>
            <p:ph type="sldNum" sz="quarter" idx="12"/>
          </p:nvPr>
        </p:nvSpPr>
        <p:spPr>
          <a:ln/>
        </p:spPr>
        <p:txBody>
          <a:bodyPr/>
          <a:lstStyle>
            <a:lvl1pPr>
              <a:defRPr/>
            </a:lvl1pPr>
          </a:lstStyle>
          <a:p>
            <a:pPr>
              <a:defRPr/>
            </a:pPr>
            <a:fld id="{F5D4B8F0-0F05-4144-90CF-E29A45ABA125}" type="slidenum">
              <a:rPr lang="fr-FR" altLang="fr-FR"/>
              <a:pPr>
                <a:defRPr/>
              </a:pPr>
              <a:t>‹N°›</a:t>
            </a:fld>
            <a:endParaRPr lang="fr-FR" altLang="fr-FR"/>
          </a:p>
        </p:txBody>
      </p:sp>
    </p:spTree>
    <p:extLst>
      <p:ext uri="{BB962C8B-B14F-4D97-AF65-F5344CB8AC3E}">
        <p14:creationId xmlns:p14="http://schemas.microsoft.com/office/powerpoint/2010/main" val="4037703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5" name="Rectangle 6"/>
          <p:cNvSpPr>
            <a:spLocks noGrp="1" noChangeArrowheads="1"/>
          </p:cNvSpPr>
          <p:nvPr>
            <p:ph type="sldNum" sz="quarter" idx="12"/>
          </p:nvPr>
        </p:nvSpPr>
        <p:spPr>
          <a:ln/>
        </p:spPr>
        <p:txBody>
          <a:bodyPr/>
          <a:lstStyle>
            <a:lvl1pPr>
              <a:defRPr/>
            </a:lvl1pPr>
          </a:lstStyle>
          <a:p>
            <a:pPr>
              <a:defRPr/>
            </a:pPr>
            <a:fld id="{FEC7289E-8AA7-4B95-A1B1-73BD345DDB9F}" type="slidenum">
              <a:rPr lang="fr-FR" altLang="fr-FR"/>
              <a:pPr>
                <a:defRPr/>
              </a:pPr>
              <a:t>‹N°›</a:t>
            </a:fld>
            <a:endParaRPr lang="fr-FR" altLang="fr-FR"/>
          </a:p>
        </p:txBody>
      </p:sp>
    </p:spTree>
    <p:extLst>
      <p:ext uri="{BB962C8B-B14F-4D97-AF65-F5344CB8AC3E}">
        <p14:creationId xmlns:p14="http://schemas.microsoft.com/office/powerpoint/2010/main" val="4180175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4" name="Rectangle 6"/>
          <p:cNvSpPr>
            <a:spLocks noGrp="1" noChangeArrowheads="1"/>
          </p:cNvSpPr>
          <p:nvPr>
            <p:ph type="sldNum" sz="quarter" idx="12"/>
          </p:nvPr>
        </p:nvSpPr>
        <p:spPr>
          <a:ln/>
        </p:spPr>
        <p:txBody>
          <a:bodyPr/>
          <a:lstStyle>
            <a:lvl1pPr>
              <a:defRPr/>
            </a:lvl1pPr>
          </a:lstStyle>
          <a:p>
            <a:pPr>
              <a:defRPr/>
            </a:pPr>
            <a:fld id="{C2A7EEAB-DF7E-45B3-8FD1-E14B79CEF9C8}" type="slidenum">
              <a:rPr lang="fr-FR" altLang="fr-FR"/>
              <a:pPr>
                <a:defRPr/>
              </a:pPr>
              <a:t>‹N°›</a:t>
            </a:fld>
            <a:endParaRPr lang="fr-FR" altLang="fr-FR"/>
          </a:p>
        </p:txBody>
      </p:sp>
    </p:spTree>
    <p:extLst>
      <p:ext uri="{BB962C8B-B14F-4D97-AF65-F5344CB8AC3E}">
        <p14:creationId xmlns:p14="http://schemas.microsoft.com/office/powerpoint/2010/main" val="1403684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E16C3863-C00E-420E-98EF-93FA6642899A}" type="slidenum">
              <a:rPr lang="fr-FR" altLang="fr-FR"/>
              <a:pPr>
                <a:defRPr/>
              </a:pPr>
              <a:t>‹N°›</a:t>
            </a:fld>
            <a:endParaRPr lang="fr-FR" altLang="fr-FR"/>
          </a:p>
        </p:txBody>
      </p:sp>
    </p:spTree>
    <p:extLst>
      <p:ext uri="{BB962C8B-B14F-4D97-AF65-F5344CB8AC3E}">
        <p14:creationId xmlns:p14="http://schemas.microsoft.com/office/powerpoint/2010/main" val="1295513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DCF31AD0-F761-46BD-BAE2-49D7A3563295}" type="slidenum">
              <a:rPr lang="fr-FR" altLang="fr-FR"/>
              <a:pPr>
                <a:defRPr/>
              </a:pPr>
              <a:t>‹N°›</a:t>
            </a:fld>
            <a:endParaRPr lang="fr-FR" altLang="fr-FR"/>
          </a:p>
        </p:txBody>
      </p:sp>
    </p:spTree>
    <p:extLst>
      <p:ext uri="{BB962C8B-B14F-4D97-AF65-F5344CB8AC3E}">
        <p14:creationId xmlns:p14="http://schemas.microsoft.com/office/powerpoint/2010/main" val="2596614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fr-FR" alt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fr-FR" alt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71E2FF7-6086-4198-B858-586E79AC351A}"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1676400"/>
            <a:ext cx="9144000" cy="2895600"/>
          </a:xfrm>
          <a:solidFill>
            <a:srgbClr val="0070C0">
              <a:alpha val="49000"/>
            </a:srgbClr>
          </a:solidFill>
        </p:spPr>
        <p:txBody>
          <a:bodyPr anchor="ctr"/>
          <a:lstStyle/>
          <a:p>
            <a:pPr eaLnBrk="1" hangingPunct="1">
              <a:defRPr/>
            </a:pPr>
            <a:r>
              <a:rPr lang="fr-FR" altLang="fr-FR" sz="4400" b="1" dirty="0">
                <a:solidFill>
                  <a:schemeClr val="bg1"/>
                </a:solidFill>
                <a:effectLst>
                  <a:outerShdw blurRad="38100" dist="38100" dir="2700000" algn="tl">
                    <a:srgbClr val="FFFFFF"/>
                  </a:outerShdw>
                </a:effectLst>
              </a:rPr>
              <a:t>Les </a:t>
            </a:r>
            <a:r>
              <a:rPr lang="fr-FR" altLang="fr-FR" sz="4400" b="1" dirty="0" err="1">
                <a:solidFill>
                  <a:schemeClr val="bg1"/>
                </a:solidFill>
                <a:effectLst>
                  <a:outerShdw blurRad="38100" dist="38100" dir="2700000" algn="tl">
                    <a:srgbClr val="FFFFFF"/>
                  </a:outerShdw>
                </a:effectLst>
              </a:rPr>
              <a:t>Hand’Ballades</a:t>
            </a:r>
            <a:r>
              <a:rPr lang="fr-FR" altLang="fr-FR" sz="4400" b="1" dirty="0">
                <a:solidFill>
                  <a:schemeClr val="bg1"/>
                </a:solidFill>
                <a:effectLst>
                  <a:outerShdw blurRad="38100" dist="38100" dir="2700000" algn="tl">
                    <a:srgbClr val="FFFFFF"/>
                  </a:outerShdw>
                </a:effectLst>
              </a:rPr>
              <a:t> 2016/2017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4250895"/>
            <a:ext cx="9144000" cy="6599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10854"/>
            <a:ext cx="9144000" cy="1947146"/>
          </a:xfrm>
          <a:prstGeom prst="rect">
            <a:avLst/>
          </a:prstGeom>
          <a:solidFill>
            <a:schemeClr val="bg2"/>
          </a:solidFill>
        </p:spPr>
      </p:pic>
      <p:sp>
        <p:nvSpPr>
          <p:cNvPr id="9" name="Rectangle 8"/>
          <p:cNvSpPr/>
          <p:nvPr/>
        </p:nvSpPr>
        <p:spPr>
          <a:xfrm>
            <a:off x="0" y="0"/>
            <a:ext cx="9144000" cy="42682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2" name="Imag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5583" y="4979682"/>
            <a:ext cx="1837895" cy="584785"/>
          </a:xfrm>
          <a:prstGeom prst="rect">
            <a:avLst/>
          </a:prstGeom>
        </p:spPr>
      </p:pic>
      <p:sp>
        <p:nvSpPr>
          <p:cNvPr id="7" name="Titre 1"/>
          <p:cNvSpPr>
            <a:spLocks noGrp="1"/>
          </p:cNvSpPr>
          <p:nvPr>
            <p:ph type="ctrTitle"/>
          </p:nvPr>
        </p:nvSpPr>
        <p:spPr>
          <a:xfrm>
            <a:off x="713995" y="510914"/>
            <a:ext cx="7561495" cy="3920541"/>
          </a:xfrm>
        </p:spPr>
        <p:txBody>
          <a:bodyPr>
            <a:noAutofit/>
          </a:bodyPr>
          <a:lstStyle/>
          <a:p>
            <a:pPr>
              <a:lnSpc>
                <a:spcPct val="100000"/>
              </a:lnSpc>
            </a:pPr>
            <a:r>
              <a:rPr lang="fr-FR" sz="1500" b="1" i="1" dirty="0">
                <a:solidFill>
                  <a:srgbClr val="00B0F0"/>
                </a:solidFill>
              </a:rPr>
              <a:t>      </a:t>
            </a:r>
            <a:r>
              <a:rPr lang="fr-FR" sz="2000" b="1" i="1" dirty="0">
                <a:solidFill>
                  <a:schemeClr val="accent1">
                    <a:lumMod val="75000"/>
                  </a:schemeClr>
                </a:solidFill>
              </a:rPr>
              <a:t>Dans le cadre du MONDIAL PHENOMENAL 2017</a:t>
            </a:r>
            <a:br>
              <a:rPr lang="fr-FR" sz="2000" b="1" i="1" dirty="0">
                <a:solidFill>
                  <a:schemeClr val="accent1">
                    <a:lumMod val="75000"/>
                  </a:schemeClr>
                </a:solidFill>
              </a:rPr>
            </a:br>
            <a:r>
              <a:rPr lang="fr-FR" sz="2000" b="1" i="1" dirty="0">
                <a:solidFill>
                  <a:schemeClr val="accent1">
                    <a:lumMod val="75000"/>
                  </a:schemeClr>
                </a:solidFill>
              </a:rPr>
              <a:t>(</a:t>
            </a:r>
            <a:r>
              <a:rPr lang="fr-FR" sz="1800" b="1" i="1" dirty="0">
                <a:solidFill>
                  <a:schemeClr val="accent1">
                    <a:lumMod val="75000"/>
                  </a:schemeClr>
                </a:solidFill>
              </a:rPr>
              <a:t>Championnat du monde masculin de handball en France)</a:t>
            </a:r>
            <a:r>
              <a:rPr lang="fr-FR" sz="1500" b="1" i="1" dirty="0">
                <a:solidFill>
                  <a:schemeClr val="accent1">
                    <a:lumMod val="75000"/>
                  </a:schemeClr>
                </a:solidFill>
              </a:rPr>
              <a:t/>
            </a:r>
            <a:br>
              <a:rPr lang="fr-FR" sz="1500" b="1" i="1" dirty="0">
                <a:solidFill>
                  <a:schemeClr val="accent1">
                    <a:lumMod val="75000"/>
                  </a:schemeClr>
                </a:solidFill>
              </a:rPr>
            </a:br>
            <a:r>
              <a:rPr lang="fr-FR" sz="2000" b="1" i="1" dirty="0">
                <a:solidFill>
                  <a:schemeClr val="accent1">
                    <a:lumMod val="75000"/>
                  </a:schemeClr>
                </a:solidFill>
              </a:rPr>
              <a:t>Le Comité de l’Yonne de Handball organise</a:t>
            </a:r>
            <a:br>
              <a:rPr lang="fr-FR" sz="2000" b="1" i="1" dirty="0">
                <a:solidFill>
                  <a:schemeClr val="accent1">
                    <a:lumMod val="75000"/>
                  </a:schemeClr>
                </a:solidFill>
              </a:rPr>
            </a:br>
            <a:r>
              <a:rPr lang="fr-FR" sz="3600" b="1" u="sng" dirty="0">
                <a:solidFill>
                  <a:srgbClr val="00B0F0"/>
                </a:solidFill>
                <a:effectLst>
                  <a:outerShdw blurRad="38100" dist="38100" dir="2700000" algn="tl">
                    <a:srgbClr val="000000">
                      <a:alpha val="43137"/>
                    </a:srgbClr>
                  </a:outerShdw>
                </a:effectLst>
              </a:rPr>
              <a:t/>
            </a:r>
            <a:br>
              <a:rPr lang="fr-FR" sz="3600" b="1" u="sng" dirty="0">
                <a:solidFill>
                  <a:srgbClr val="00B0F0"/>
                </a:solidFill>
                <a:effectLst>
                  <a:outerShdw blurRad="38100" dist="38100" dir="2700000" algn="tl">
                    <a:srgbClr val="000000">
                      <a:alpha val="43137"/>
                    </a:srgbClr>
                  </a:outerShdw>
                </a:effectLst>
              </a:rPr>
            </a:br>
            <a:r>
              <a:rPr lang="fr-FR" sz="4400" b="1" i="1" dirty="0">
                <a:solidFill>
                  <a:schemeClr val="accent1">
                    <a:lumMod val="75000"/>
                  </a:schemeClr>
                </a:solidFill>
                <a:effectLst>
                  <a:outerShdw blurRad="38100" dist="38100" dir="2700000" algn="tl">
                    <a:srgbClr val="000000">
                      <a:alpha val="43137"/>
                    </a:srgbClr>
                  </a:outerShdw>
                </a:effectLst>
                <a:latin typeface="Snap ITC" panose="04040A07060A02020202" pitchFamily="82" charset="0"/>
              </a:rPr>
              <a:t>LES HAND’BALLADES 2016/2017</a:t>
            </a:r>
            <a:r>
              <a:rPr lang="fr-FR" sz="3000" dirty="0">
                <a:solidFill>
                  <a:schemeClr val="accent1">
                    <a:lumMod val="75000"/>
                  </a:schemeClr>
                </a:solidFill>
              </a:rPr>
              <a:t/>
            </a:r>
            <a:br>
              <a:rPr lang="fr-FR" sz="3000" dirty="0">
                <a:solidFill>
                  <a:schemeClr val="accent1">
                    <a:lumMod val="75000"/>
                  </a:schemeClr>
                </a:solidFill>
              </a:rPr>
            </a:br>
            <a:r>
              <a:rPr lang="fr-FR" sz="1350" dirty="0"/>
              <a:t/>
            </a:r>
            <a:br>
              <a:rPr lang="fr-FR" sz="1350" dirty="0"/>
            </a:br>
            <a:r>
              <a:rPr lang="fr-FR" sz="750" dirty="0"/>
              <a:t/>
            </a:r>
            <a:br>
              <a:rPr lang="fr-FR" sz="750" dirty="0"/>
            </a:br>
            <a:endParaRPr lang="fr-FR" sz="1350" b="1" dirty="0">
              <a:effectLst>
                <a:outerShdw blurRad="38100" dist="38100" dir="2700000" algn="tl">
                  <a:srgbClr val="000000">
                    <a:alpha val="43137"/>
                  </a:srgbClr>
                </a:outerShdw>
              </a:effectLst>
              <a:latin typeface="+mn-lt"/>
            </a:endParaRPr>
          </a:p>
        </p:txBody>
      </p:sp>
      <p:pic>
        <p:nvPicPr>
          <p:cNvPr id="8" name="Picture 2" descr="Description de l'image Logo_France_2017_Handbal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5136" y="4979682"/>
            <a:ext cx="588123" cy="54166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 name="Imag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98877" y="5120417"/>
            <a:ext cx="657492" cy="313448"/>
          </a:xfrm>
          <a:prstGeom prst="rect">
            <a:avLst/>
          </a:prstGeom>
        </p:spPr>
      </p:pic>
      <p:pic>
        <p:nvPicPr>
          <p:cNvPr id="1028" name="Image 51" descr="C:\Users\handisport\Desktop\comite89 (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1000" y="351723"/>
            <a:ext cx="1108073" cy="389081"/>
          </a:xfrm>
          <a:prstGeom prst="rect">
            <a:avLst/>
          </a:prstGeom>
          <a:noFill/>
          <a:ln>
            <a:noFill/>
          </a:ln>
          <a:effectLst>
            <a:glow rad="127000">
              <a:schemeClr val="accent1">
                <a:alpha val="0"/>
              </a:schemeClr>
            </a:glow>
            <a:reflection stA="0" endPos="65000" dist="50800" dir="5400000" sy="-100000" algn="bl" rotWithShape="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 51" descr="C:\Users\handisport\Desktop\comite89 (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20000" y="351723"/>
            <a:ext cx="1108073" cy="389081"/>
          </a:xfrm>
          <a:prstGeom prst="rect">
            <a:avLst/>
          </a:prstGeom>
          <a:noFill/>
          <a:ln>
            <a:noFill/>
          </a:ln>
          <a:effectLst>
            <a:glow rad="127000">
              <a:schemeClr val="accent1">
                <a:alpha val="0"/>
              </a:schemeClr>
            </a:glow>
            <a:reflection stA="0" endPos="65000" dist="50800" dir="5400000" sy="-100000" algn="bl" rotWithShape="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3764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4250895"/>
            <a:ext cx="9144000" cy="6599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10854"/>
            <a:ext cx="9144000" cy="1947146"/>
          </a:xfrm>
          <a:prstGeom prst="rect">
            <a:avLst/>
          </a:prstGeom>
          <a:solidFill>
            <a:schemeClr val="bg2"/>
          </a:solidFill>
        </p:spPr>
      </p:pic>
      <p:sp>
        <p:nvSpPr>
          <p:cNvPr id="9" name="Rectangle 8"/>
          <p:cNvSpPr/>
          <p:nvPr/>
        </p:nvSpPr>
        <p:spPr>
          <a:xfrm>
            <a:off x="0" y="0"/>
            <a:ext cx="9144000" cy="42682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2" name="Imag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5583" y="4979682"/>
            <a:ext cx="1837895" cy="584785"/>
          </a:xfrm>
          <a:prstGeom prst="rect">
            <a:avLst/>
          </a:prstGeom>
        </p:spPr>
      </p:pic>
      <p:sp>
        <p:nvSpPr>
          <p:cNvPr id="7" name="Titre 1"/>
          <p:cNvSpPr>
            <a:spLocks noGrp="1"/>
          </p:cNvSpPr>
          <p:nvPr>
            <p:ph type="ctrTitle"/>
          </p:nvPr>
        </p:nvSpPr>
        <p:spPr>
          <a:xfrm>
            <a:off x="791252" y="660334"/>
            <a:ext cx="7561495" cy="3920541"/>
          </a:xfrm>
        </p:spPr>
        <p:txBody>
          <a:bodyPr>
            <a:noAutofit/>
          </a:bodyPr>
          <a:lstStyle/>
          <a:p>
            <a:pPr>
              <a:lnSpc>
                <a:spcPct val="100000"/>
              </a:lnSpc>
            </a:pPr>
            <a:r>
              <a:rPr lang="fr-FR" sz="1500" b="1" i="1" dirty="0">
                <a:solidFill>
                  <a:srgbClr val="00B0F0"/>
                </a:solidFill>
              </a:rPr>
              <a:t>      </a:t>
            </a:r>
            <a:r>
              <a:rPr lang="fr-FR" sz="2000" b="1" i="1" dirty="0">
                <a:solidFill>
                  <a:schemeClr val="accent1">
                    <a:lumMod val="75000"/>
                  </a:schemeClr>
                </a:solidFill>
              </a:rPr>
              <a:t>Nous vous proposons un cycle de 3 séances de handball élaborées par notre équipe technique départementale, que vous pouvez animer ou nous inviter à animer pour vos classes de CM1 et CM2.</a:t>
            </a:r>
            <a:br>
              <a:rPr lang="fr-FR" sz="2000" b="1" i="1" dirty="0">
                <a:solidFill>
                  <a:schemeClr val="accent1">
                    <a:lumMod val="75000"/>
                  </a:schemeClr>
                </a:solidFill>
              </a:rPr>
            </a:br>
            <a:r>
              <a:rPr lang="fr-FR" sz="2000" b="1" i="1" dirty="0">
                <a:solidFill>
                  <a:schemeClr val="accent1">
                    <a:lumMod val="75000"/>
                  </a:schemeClr>
                </a:solidFill>
              </a:rPr>
              <a:t/>
            </a:r>
            <a:br>
              <a:rPr lang="fr-FR" sz="2000" b="1" i="1" dirty="0">
                <a:solidFill>
                  <a:schemeClr val="accent1">
                    <a:lumMod val="75000"/>
                  </a:schemeClr>
                </a:solidFill>
              </a:rPr>
            </a:br>
            <a:r>
              <a:rPr lang="fr-FR" sz="2000" b="1" i="1" dirty="0">
                <a:solidFill>
                  <a:schemeClr val="accent1">
                    <a:lumMod val="75000"/>
                  </a:schemeClr>
                </a:solidFill>
              </a:rPr>
              <a:t>Communiquer sur la journée porte ouverte de votre club de handball le plus proche ou y participer dans le cadre de vos actions extra-scolaires.</a:t>
            </a:r>
            <a:r>
              <a:rPr lang="fr-FR" sz="3000" dirty="0">
                <a:solidFill>
                  <a:schemeClr val="accent1">
                    <a:lumMod val="75000"/>
                  </a:schemeClr>
                </a:solidFill>
              </a:rPr>
              <a:t/>
            </a:r>
            <a:br>
              <a:rPr lang="fr-FR" sz="3000" dirty="0">
                <a:solidFill>
                  <a:schemeClr val="accent1">
                    <a:lumMod val="75000"/>
                  </a:schemeClr>
                </a:solidFill>
              </a:rPr>
            </a:br>
            <a:r>
              <a:rPr lang="fr-FR" sz="1350" dirty="0"/>
              <a:t/>
            </a:r>
            <a:br>
              <a:rPr lang="fr-FR" sz="1350" dirty="0"/>
            </a:br>
            <a:r>
              <a:rPr lang="fr-FR" sz="750" dirty="0"/>
              <a:t/>
            </a:r>
            <a:br>
              <a:rPr lang="fr-FR" sz="750" dirty="0"/>
            </a:br>
            <a:endParaRPr lang="fr-FR" sz="1350" b="1" dirty="0">
              <a:effectLst>
                <a:outerShdw blurRad="38100" dist="38100" dir="2700000" algn="tl">
                  <a:srgbClr val="000000">
                    <a:alpha val="43137"/>
                  </a:srgbClr>
                </a:outerShdw>
              </a:effectLst>
              <a:latin typeface="+mn-lt"/>
            </a:endParaRPr>
          </a:p>
        </p:txBody>
      </p:sp>
      <p:pic>
        <p:nvPicPr>
          <p:cNvPr id="8" name="Picture 2" descr="Description de l'image Logo_France_2017_Handbal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5136" y="4979682"/>
            <a:ext cx="588123" cy="54166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 name="Imag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98877" y="5120417"/>
            <a:ext cx="657492" cy="313448"/>
          </a:xfrm>
          <a:prstGeom prst="rect">
            <a:avLst/>
          </a:prstGeom>
        </p:spPr>
      </p:pic>
      <p:pic>
        <p:nvPicPr>
          <p:cNvPr id="1028" name="Image 51" descr="C:\Users\handisport\Desktop\comite89 (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1000" y="351723"/>
            <a:ext cx="1108073" cy="389081"/>
          </a:xfrm>
          <a:prstGeom prst="rect">
            <a:avLst/>
          </a:prstGeom>
          <a:noFill/>
          <a:ln>
            <a:noFill/>
          </a:ln>
          <a:effectLst>
            <a:glow rad="127000">
              <a:schemeClr val="accent1">
                <a:alpha val="0"/>
              </a:schemeClr>
            </a:glow>
            <a:reflection stA="0" endPos="65000" dist="50800" dir="5400000" sy="-100000" algn="bl" rotWithShape="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 51" descr="C:\Users\handisport\Desktop\comite89 (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20000" y="351723"/>
            <a:ext cx="1108073" cy="389081"/>
          </a:xfrm>
          <a:prstGeom prst="rect">
            <a:avLst/>
          </a:prstGeom>
          <a:noFill/>
          <a:ln>
            <a:noFill/>
          </a:ln>
          <a:effectLst>
            <a:glow rad="127000">
              <a:schemeClr val="accent1">
                <a:alpha val="0"/>
              </a:schemeClr>
            </a:glow>
            <a:reflection stA="0" endPos="65000" dist="50800" dir="5400000" sy="-100000" algn="bl" rotWithShape="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1433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4250895"/>
            <a:ext cx="9144000" cy="6599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10854"/>
            <a:ext cx="9144000" cy="1947146"/>
          </a:xfrm>
          <a:prstGeom prst="rect">
            <a:avLst/>
          </a:prstGeom>
          <a:solidFill>
            <a:schemeClr val="bg2"/>
          </a:solidFill>
        </p:spPr>
      </p:pic>
      <p:sp>
        <p:nvSpPr>
          <p:cNvPr id="9" name="Rectangle 8"/>
          <p:cNvSpPr/>
          <p:nvPr/>
        </p:nvSpPr>
        <p:spPr>
          <a:xfrm>
            <a:off x="0" y="0"/>
            <a:ext cx="9144000" cy="42682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2" name="Imag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5583" y="4979682"/>
            <a:ext cx="1837895" cy="584785"/>
          </a:xfrm>
          <a:prstGeom prst="rect">
            <a:avLst/>
          </a:prstGeom>
        </p:spPr>
      </p:pic>
      <p:sp>
        <p:nvSpPr>
          <p:cNvPr id="7" name="Titre 1"/>
          <p:cNvSpPr>
            <a:spLocks noGrp="1"/>
          </p:cNvSpPr>
          <p:nvPr>
            <p:ph type="ctrTitle"/>
          </p:nvPr>
        </p:nvSpPr>
        <p:spPr>
          <a:xfrm>
            <a:off x="791252" y="225573"/>
            <a:ext cx="7561495" cy="3920541"/>
          </a:xfrm>
        </p:spPr>
        <p:txBody>
          <a:bodyPr>
            <a:noAutofit/>
          </a:bodyPr>
          <a:lstStyle/>
          <a:p>
            <a:pPr>
              <a:lnSpc>
                <a:spcPct val="100000"/>
              </a:lnSpc>
            </a:pPr>
            <a:r>
              <a:rPr lang="fr-FR" sz="1500" b="1" i="1" dirty="0">
                <a:solidFill>
                  <a:srgbClr val="00B0F0"/>
                </a:solidFill>
              </a:rPr>
              <a:t>      </a:t>
            </a:r>
            <a:r>
              <a:rPr lang="fr-FR" sz="2000" b="1" i="1" dirty="0">
                <a:solidFill>
                  <a:schemeClr val="accent1">
                    <a:lumMod val="75000"/>
                  </a:schemeClr>
                </a:solidFill>
              </a:rPr>
              <a:t>Chaque participant aux journées portes ouvertes des clubs de handball icaunais sera invité à un grand match de gala en fin d’année scolaire.</a:t>
            </a:r>
            <a:br>
              <a:rPr lang="fr-FR" sz="2000" b="1" i="1" dirty="0">
                <a:solidFill>
                  <a:schemeClr val="accent1">
                    <a:lumMod val="75000"/>
                  </a:schemeClr>
                </a:solidFill>
              </a:rPr>
            </a:br>
            <a:r>
              <a:rPr lang="fr-FR" sz="2000" b="1" i="1" dirty="0">
                <a:solidFill>
                  <a:schemeClr val="accent1">
                    <a:lumMod val="75000"/>
                  </a:schemeClr>
                </a:solidFill>
              </a:rPr>
              <a:t/>
            </a:r>
            <a:br>
              <a:rPr lang="fr-FR" sz="2000" b="1" i="1" dirty="0">
                <a:solidFill>
                  <a:schemeClr val="accent1">
                    <a:lumMod val="75000"/>
                  </a:schemeClr>
                </a:solidFill>
              </a:rPr>
            </a:br>
            <a:r>
              <a:rPr lang="fr-FR" sz="2000" b="1" i="1" dirty="0">
                <a:solidFill>
                  <a:schemeClr val="accent1">
                    <a:lumMod val="75000"/>
                  </a:schemeClr>
                </a:solidFill>
              </a:rPr>
              <a:t>À cette occasion, les travaux résultants du grand concours « Dessine moi un ballon » seront exposés.</a:t>
            </a:r>
            <a:r>
              <a:rPr lang="fr-FR" sz="3000" dirty="0">
                <a:solidFill>
                  <a:schemeClr val="accent1">
                    <a:lumMod val="75000"/>
                  </a:schemeClr>
                </a:solidFill>
              </a:rPr>
              <a:t/>
            </a:r>
            <a:br>
              <a:rPr lang="fr-FR" sz="3000" dirty="0">
                <a:solidFill>
                  <a:schemeClr val="accent1">
                    <a:lumMod val="75000"/>
                  </a:schemeClr>
                </a:solidFill>
              </a:rPr>
            </a:br>
            <a:r>
              <a:rPr lang="fr-FR" sz="1350" dirty="0"/>
              <a:t/>
            </a:r>
            <a:br>
              <a:rPr lang="fr-FR" sz="1350" dirty="0"/>
            </a:br>
            <a:r>
              <a:rPr lang="fr-FR" sz="750" dirty="0"/>
              <a:t/>
            </a:r>
            <a:br>
              <a:rPr lang="fr-FR" sz="750" dirty="0"/>
            </a:br>
            <a:endParaRPr lang="fr-FR" sz="1350" b="1" dirty="0">
              <a:effectLst>
                <a:outerShdw blurRad="38100" dist="38100" dir="2700000" algn="tl">
                  <a:srgbClr val="000000">
                    <a:alpha val="43137"/>
                  </a:srgbClr>
                </a:outerShdw>
              </a:effectLst>
              <a:latin typeface="+mn-lt"/>
            </a:endParaRPr>
          </a:p>
        </p:txBody>
      </p:sp>
      <p:pic>
        <p:nvPicPr>
          <p:cNvPr id="8" name="Picture 2" descr="Description de l'image Logo_France_2017_Handbal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5136" y="4979682"/>
            <a:ext cx="588123" cy="54166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 name="Imag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98877" y="5120417"/>
            <a:ext cx="657492" cy="313448"/>
          </a:xfrm>
          <a:prstGeom prst="rect">
            <a:avLst/>
          </a:prstGeom>
        </p:spPr>
      </p:pic>
      <p:pic>
        <p:nvPicPr>
          <p:cNvPr id="1028" name="Image 51" descr="C:\Users\handisport\Desktop\comite89 (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1000" y="351723"/>
            <a:ext cx="1108073" cy="389081"/>
          </a:xfrm>
          <a:prstGeom prst="rect">
            <a:avLst/>
          </a:prstGeom>
          <a:noFill/>
          <a:ln>
            <a:noFill/>
          </a:ln>
          <a:effectLst>
            <a:glow rad="127000">
              <a:schemeClr val="accent1">
                <a:alpha val="0"/>
              </a:schemeClr>
            </a:glow>
            <a:reflection stA="0" endPos="65000" dist="50800" dir="5400000" sy="-100000" algn="bl" rotWithShape="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 51" descr="C:\Users\handisport\Desktop\comite89 (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20000" y="351723"/>
            <a:ext cx="1108073" cy="389081"/>
          </a:xfrm>
          <a:prstGeom prst="rect">
            <a:avLst/>
          </a:prstGeom>
          <a:noFill/>
          <a:ln>
            <a:noFill/>
          </a:ln>
          <a:effectLst>
            <a:glow rad="127000">
              <a:schemeClr val="accent1">
                <a:alpha val="0"/>
              </a:schemeClr>
            </a:glow>
            <a:reflection stA="0" endPos="65000" dist="50800" dir="5400000" sy="-100000" algn="bl" rotWithShape="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4563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Rectangle 7"/>
          <p:cNvSpPr>
            <a:spLocks noGrp="1" noChangeArrowheads="1"/>
          </p:cNvSpPr>
          <p:nvPr>
            <p:ph type="title"/>
          </p:nvPr>
        </p:nvSpPr>
        <p:spPr>
          <a:xfrm>
            <a:off x="209550" y="533400"/>
            <a:ext cx="8724900" cy="1325562"/>
          </a:xfrm>
          <a:solidFill>
            <a:srgbClr val="0070C0">
              <a:alpha val="49001"/>
            </a:srgbClr>
          </a:solidFill>
        </p:spPr>
        <p:txBody>
          <a:bodyPr/>
          <a:lstStyle/>
          <a:p>
            <a:pPr eaLnBrk="1" hangingPunct="1">
              <a:defRPr/>
            </a:pPr>
            <a:r>
              <a:rPr lang="fr-FR" altLang="fr-FR" b="1" dirty="0">
                <a:solidFill>
                  <a:schemeClr val="bg1"/>
                </a:solidFill>
                <a:effectLst>
                  <a:outerShdw blurRad="38100" dist="38100" dir="2700000" algn="tl">
                    <a:srgbClr val="FFFFFF"/>
                  </a:outerShdw>
                </a:effectLst>
              </a:rPr>
              <a:t>Vue d’ensemble</a:t>
            </a:r>
          </a:p>
        </p:txBody>
      </p:sp>
      <p:sp>
        <p:nvSpPr>
          <p:cNvPr id="3075" name="Rectangle 8"/>
          <p:cNvSpPr>
            <a:spLocks noGrp="1" noChangeArrowheads="1"/>
          </p:cNvSpPr>
          <p:nvPr>
            <p:ph type="body" sz="half" idx="1"/>
          </p:nvPr>
        </p:nvSpPr>
        <p:spPr>
          <a:xfrm>
            <a:off x="266700" y="2286000"/>
            <a:ext cx="8610600" cy="4191000"/>
          </a:xfrm>
          <a:solidFill>
            <a:srgbClr val="D9C4A7">
              <a:alpha val="40000"/>
            </a:srgbClr>
          </a:solidFill>
        </p:spPr>
        <p:txBody>
          <a:bodyPr/>
          <a:lstStyle/>
          <a:p>
            <a:pPr marL="342900" lvl="1" indent="-342900" eaLnBrk="1" hangingPunct="1">
              <a:buFont typeface="Wingdings" panose="05000000000000000000" pitchFamily="2" charset="2"/>
              <a:buChar char="Ø"/>
            </a:pPr>
            <a:r>
              <a:rPr lang="fr-FR" altLang="fr-FR" b="1" dirty="0"/>
              <a:t>2 grands axes</a:t>
            </a:r>
          </a:p>
          <a:p>
            <a:pPr lvl="1" eaLnBrk="1" hangingPunct="1">
              <a:buFont typeface="Wingdings" panose="05000000000000000000" pitchFamily="2" charset="2"/>
              <a:buChar char="Ø"/>
            </a:pPr>
            <a:r>
              <a:rPr lang="fr-FR" altLang="fr-FR" sz="2400" b="1" i="1" dirty="0"/>
              <a:t>Promotion Mondial 2017 (concours et publicité)</a:t>
            </a:r>
          </a:p>
          <a:p>
            <a:pPr lvl="1" eaLnBrk="1" hangingPunct="1">
              <a:buFont typeface="Wingdings" panose="05000000000000000000" pitchFamily="2" charset="2"/>
              <a:buChar char="Ø"/>
            </a:pPr>
            <a:r>
              <a:rPr lang="fr-FR" altLang="fr-FR" sz="2400" b="1" i="1" dirty="0"/>
              <a:t>Développement quantitatif des clubs (licenciés et relations avec le scolaire)</a:t>
            </a:r>
            <a:r>
              <a:rPr lang="fr-FR" altLang="fr-FR" sz="2400" b="1" dirty="0"/>
              <a:t>	</a:t>
            </a:r>
            <a:endParaRPr lang="fr-FR" altLang="fr-FR" b="1" dirty="0"/>
          </a:p>
          <a:p>
            <a:pPr marL="342900" lvl="1" indent="-342900" eaLnBrk="1" hangingPunct="1">
              <a:buFont typeface="Wingdings" panose="05000000000000000000" pitchFamily="2" charset="2"/>
              <a:buChar char="Ø"/>
            </a:pPr>
            <a:r>
              <a:rPr lang="fr-FR" altLang="fr-FR" b="1" dirty="0"/>
              <a:t>4 actions de développement en 3 temps</a:t>
            </a:r>
          </a:p>
          <a:p>
            <a:pPr lvl="1" eaLnBrk="1" hangingPunct="1">
              <a:buFont typeface="Wingdings" panose="05000000000000000000" pitchFamily="2" charset="2"/>
              <a:buChar char="Ø"/>
            </a:pPr>
            <a:r>
              <a:rPr lang="fr-FR" altLang="fr-FR" sz="2400" b="1" i="1" dirty="0"/>
              <a:t>1</a:t>
            </a:r>
            <a:r>
              <a:rPr lang="fr-FR" altLang="fr-FR" sz="2400" b="1" i="1" baseline="30000" dirty="0"/>
              <a:t>er</a:t>
            </a:r>
            <a:r>
              <a:rPr lang="fr-FR" altLang="fr-FR" sz="2400" b="1" i="1" dirty="0"/>
              <a:t> Temps = Les Ecoles Primaires </a:t>
            </a:r>
          </a:p>
          <a:p>
            <a:pPr lvl="1" eaLnBrk="1" hangingPunct="1">
              <a:buFont typeface="Wingdings" panose="05000000000000000000" pitchFamily="2" charset="2"/>
              <a:buChar char="Ø"/>
            </a:pPr>
            <a:r>
              <a:rPr lang="fr-FR" altLang="fr-FR" sz="2400" b="1" i="1" dirty="0"/>
              <a:t>2</a:t>
            </a:r>
            <a:r>
              <a:rPr lang="fr-FR" altLang="fr-FR" sz="2400" b="1" i="1" baseline="30000" dirty="0"/>
              <a:t>ème</a:t>
            </a:r>
            <a:r>
              <a:rPr lang="fr-FR" altLang="fr-FR" sz="2400" b="1" i="1" dirty="0"/>
              <a:t> Temps = Les Clubs</a:t>
            </a:r>
          </a:p>
          <a:p>
            <a:pPr lvl="1" eaLnBrk="1" hangingPunct="1">
              <a:buFont typeface="Wingdings" panose="05000000000000000000" pitchFamily="2" charset="2"/>
              <a:buChar char="Ø"/>
            </a:pPr>
            <a:r>
              <a:rPr lang="fr-FR" altLang="fr-FR" sz="2400" b="1" i="1" dirty="0"/>
              <a:t>3</a:t>
            </a:r>
            <a:r>
              <a:rPr lang="fr-FR" altLang="fr-FR" sz="2400" b="1" i="1" baseline="30000" dirty="0"/>
              <a:t>ème</a:t>
            </a:r>
            <a:r>
              <a:rPr lang="fr-FR" altLang="fr-FR" sz="2400" b="1" i="1" dirty="0"/>
              <a:t> Temps = Un Match de Gala</a:t>
            </a:r>
          </a:p>
          <a:p>
            <a:pPr lvl="1" eaLnBrk="1" hangingPunct="1">
              <a:buFont typeface="Wingdings" panose="05000000000000000000" pitchFamily="2" charset="2"/>
              <a:buChar char="Ø"/>
            </a:pPr>
            <a:r>
              <a:rPr lang="fr-FR" altLang="fr-FR" sz="2400" b="1" i="1" dirty="0"/>
              <a:t>Fil Rouge = Les Ecoles Primaires</a:t>
            </a:r>
          </a:p>
          <a:p>
            <a:pPr marL="457200" lvl="1" indent="0" eaLnBrk="1" hangingPunct="1">
              <a:buNone/>
            </a:pPr>
            <a:endParaRPr lang="fr-FR" altLang="fr-FR" sz="2400" b="1" dirty="0"/>
          </a:p>
          <a:p>
            <a:pPr eaLnBrk="1" hangingPunct="1">
              <a:buFont typeface="Wingdings" panose="05000000000000000000" pitchFamily="2" charset="2"/>
              <a:buChar char="Ø"/>
            </a:pPr>
            <a:endParaRPr lang="fr-FR" altLang="fr-FR" sz="2800" b="1" dirty="0"/>
          </a:p>
        </p:txBody>
      </p:sp>
    </p:spTree>
    <p:extLst>
      <p:ext uri="{BB962C8B-B14F-4D97-AF65-F5344CB8AC3E}">
        <p14:creationId xmlns:p14="http://schemas.microsoft.com/office/powerpoint/2010/main" val="2126289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Rectangle 7"/>
          <p:cNvSpPr>
            <a:spLocks noGrp="1" noChangeArrowheads="1"/>
          </p:cNvSpPr>
          <p:nvPr>
            <p:ph type="title"/>
          </p:nvPr>
        </p:nvSpPr>
        <p:spPr>
          <a:xfrm>
            <a:off x="209550" y="533400"/>
            <a:ext cx="8724900" cy="1325562"/>
          </a:xfrm>
          <a:solidFill>
            <a:srgbClr val="0070C0">
              <a:alpha val="49001"/>
            </a:srgbClr>
          </a:solidFill>
        </p:spPr>
        <p:txBody>
          <a:bodyPr/>
          <a:lstStyle/>
          <a:p>
            <a:pPr eaLnBrk="1" hangingPunct="1">
              <a:defRPr/>
            </a:pPr>
            <a:r>
              <a:rPr lang="fr-FR" altLang="fr-FR" b="1" dirty="0">
                <a:solidFill>
                  <a:schemeClr val="bg1"/>
                </a:solidFill>
                <a:effectLst>
                  <a:outerShdw blurRad="38100" dist="38100" dir="2700000" algn="tl">
                    <a:srgbClr val="FFFFFF"/>
                  </a:outerShdw>
                </a:effectLst>
              </a:rPr>
              <a:t>1</a:t>
            </a:r>
            <a:r>
              <a:rPr lang="fr-FR" altLang="fr-FR" b="1" baseline="30000" dirty="0">
                <a:solidFill>
                  <a:schemeClr val="bg1"/>
                </a:solidFill>
                <a:effectLst>
                  <a:outerShdw blurRad="38100" dist="38100" dir="2700000" algn="tl">
                    <a:srgbClr val="FFFFFF"/>
                  </a:outerShdw>
                </a:effectLst>
              </a:rPr>
              <a:t>er</a:t>
            </a:r>
            <a:r>
              <a:rPr lang="fr-FR" altLang="fr-FR" b="1" dirty="0">
                <a:solidFill>
                  <a:schemeClr val="bg1"/>
                </a:solidFill>
                <a:effectLst>
                  <a:outerShdw blurRad="38100" dist="38100" dir="2700000" algn="tl">
                    <a:srgbClr val="FFFFFF"/>
                  </a:outerShdw>
                </a:effectLst>
              </a:rPr>
              <a:t> Temps</a:t>
            </a:r>
          </a:p>
        </p:txBody>
      </p:sp>
      <p:sp>
        <p:nvSpPr>
          <p:cNvPr id="3075" name="Rectangle 8"/>
          <p:cNvSpPr>
            <a:spLocks noGrp="1" noChangeArrowheads="1"/>
          </p:cNvSpPr>
          <p:nvPr>
            <p:ph type="body" sz="half" idx="1"/>
          </p:nvPr>
        </p:nvSpPr>
        <p:spPr>
          <a:xfrm>
            <a:off x="266700" y="2514600"/>
            <a:ext cx="8610600" cy="3733800"/>
          </a:xfrm>
          <a:solidFill>
            <a:srgbClr val="D9C4A7">
              <a:alpha val="40000"/>
            </a:srgbClr>
          </a:solidFill>
        </p:spPr>
        <p:txBody>
          <a:bodyPr/>
          <a:lstStyle/>
          <a:p>
            <a:pPr marL="342900" lvl="1" indent="-342900" eaLnBrk="1" hangingPunct="1">
              <a:buFont typeface="Wingdings" panose="05000000000000000000" pitchFamily="2" charset="2"/>
              <a:buChar char="Ø"/>
            </a:pPr>
            <a:r>
              <a:rPr lang="fr-FR" altLang="fr-FR" b="1" dirty="0"/>
              <a:t>Proposition conjointe Club/Comité</a:t>
            </a:r>
          </a:p>
          <a:p>
            <a:pPr lvl="1" eaLnBrk="1" hangingPunct="1">
              <a:buFont typeface="Wingdings" panose="05000000000000000000" pitchFamily="2" charset="2"/>
              <a:buChar char="Ø"/>
            </a:pPr>
            <a:r>
              <a:rPr lang="fr-FR" altLang="fr-FR" sz="2400" b="1" i="1" dirty="0"/>
              <a:t>Cycle Handball de 3 séances    </a:t>
            </a:r>
          </a:p>
          <a:p>
            <a:pPr lvl="1" eaLnBrk="1" hangingPunct="1">
              <a:buFont typeface="Wingdings" panose="05000000000000000000" pitchFamily="2" charset="2"/>
              <a:buChar char="Ø"/>
            </a:pPr>
            <a:r>
              <a:rPr lang="fr-FR" altLang="fr-FR" sz="2400" b="1" i="1" dirty="0"/>
              <a:t>Intervention sur 1 à 3 séances (Club ou/et Comité)</a:t>
            </a:r>
          </a:p>
          <a:p>
            <a:pPr marL="342900" lvl="1" indent="-342900" eaLnBrk="1" hangingPunct="1">
              <a:buFont typeface="Wingdings" panose="05000000000000000000" pitchFamily="2" charset="2"/>
              <a:buChar char="Ø"/>
            </a:pPr>
            <a:r>
              <a:rPr lang="fr-FR" altLang="fr-FR" b="1" dirty="0"/>
              <a:t>Les objectifs</a:t>
            </a:r>
          </a:p>
          <a:p>
            <a:pPr lvl="1" eaLnBrk="1" hangingPunct="1">
              <a:buFont typeface="Wingdings" panose="05000000000000000000" pitchFamily="2" charset="2"/>
              <a:buChar char="Ø"/>
            </a:pPr>
            <a:r>
              <a:rPr lang="fr-FR" altLang="fr-FR" sz="2400" b="1" i="1" dirty="0"/>
              <a:t>Création ou exploitation de liens avec le scolaire</a:t>
            </a:r>
          </a:p>
          <a:p>
            <a:pPr lvl="1" eaLnBrk="1" hangingPunct="1">
              <a:buFont typeface="Wingdings" panose="05000000000000000000" pitchFamily="2" charset="2"/>
              <a:buChar char="Ø"/>
            </a:pPr>
            <a:r>
              <a:rPr lang="fr-FR" altLang="fr-FR" sz="2400" b="1" i="1" dirty="0"/>
              <a:t>Initiation au Handball du public CM1 et CM2</a:t>
            </a:r>
          </a:p>
          <a:p>
            <a:pPr lvl="1" eaLnBrk="1" hangingPunct="1">
              <a:buFont typeface="Wingdings" panose="05000000000000000000" pitchFamily="2" charset="2"/>
              <a:buChar char="Ø"/>
            </a:pPr>
            <a:r>
              <a:rPr lang="fr-FR" altLang="fr-FR" sz="2400" b="1" i="1" dirty="0"/>
              <a:t>Communication sur le tournoi non-licencié Club</a:t>
            </a:r>
          </a:p>
          <a:p>
            <a:pPr lvl="1" eaLnBrk="1" hangingPunct="1">
              <a:buFont typeface="Wingdings" panose="05000000000000000000" pitchFamily="2" charset="2"/>
              <a:buChar char="Ø"/>
            </a:pPr>
            <a:r>
              <a:rPr lang="fr-FR" altLang="fr-FR" sz="2400" b="1" i="1" dirty="0"/>
              <a:t>Promotion du Mondial 2017</a:t>
            </a:r>
            <a:r>
              <a:rPr lang="fr-FR" altLang="fr-FR" sz="2400" b="1" dirty="0"/>
              <a:t>	</a:t>
            </a:r>
            <a:endParaRPr lang="fr-FR" altLang="fr-FR" sz="2800" b="1" dirty="0"/>
          </a:p>
          <a:p>
            <a:pPr marL="457200" lvl="1" indent="0" eaLnBrk="1" hangingPunct="1">
              <a:buNone/>
            </a:pPr>
            <a:endParaRPr lang="fr-FR" altLang="fr-FR" sz="2400" b="1" dirty="0"/>
          </a:p>
          <a:p>
            <a:pPr eaLnBrk="1" hangingPunct="1">
              <a:buFont typeface="Wingdings" panose="05000000000000000000" pitchFamily="2" charset="2"/>
              <a:buChar char="Ø"/>
            </a:pPr>
            <a:endParaRPr lang="fr-FR" altLang="fr-FR" sz="2800" b="1" dirty="0"/>
          </a:p>
        </p:txBody>
      </p:sp>
    </p:spTree>
    <p:extLst>
      <p:ext uri="{BB962C8B-B14F-4D97-AF65-F5344CB8AC3E}">
        <p14:creationId xmlns:p14="http://schemas.microsoft.com/office/powerpoint/2010/main" val="292412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Rectangle 7"/>
          <p:cNvSpPr>
            <a:spLocks noGrp="1" noChangeArrowheads="1"/>
          </p:cNvSpPr>
          <p:nvPr>
            <p:ph type="title"/>
          </p:nvPr>
        </p:nvSpPr>
        <p:spPr>
          <a:xfrm>
            <a:off x="209550" y="533400"/>
            <a:ext cx="8724900" cy="1325562"/>
          </a:xfrm>
          <a:solidFill>
            <a:srgbClr val="0070C0">
              <a:alpha val="49001"/>
            </a:srgbClr>
          </a:solidFill>
        </p:spPr>
        <p:txBody>
          <a:bodyPr/>
          <a:lstStyle/>
          <a:p>
            <a:pPr eaLnBrk="1" hangingPunct="1">
              <a:defRPr/>
            </a:pPr>
            <a:r>
              <a:rPr lang="fr-FR" altLang="fr-FR" b="1" dirty="0">
                <a:solidFill>
                  <a:schemeClr val="bg1"/>
                </a:solidFill>
                <a:effectLst>
                  <a:outerShdw blurRad="38100" dist="38100" dir="2700000" algn="tl">
                    <a:srgbClr val="FFFFFF"/>
                  </a:outerShdw>
                </a:effectLst>
              </a:rPr>
              <a:t>2</a:t>
            </a:r>
            <a:r>
              <a:rPr lang="fr-FR" altLang="fr-FR" b="1" baseline="30000" dirty="0">
                <a:solidFill>
                  <a:schemeClr val="bg1"/>
                </a:solidFill>
                <a:effectLst>
                  <a:outerShdw blurRad="38100" dist="38100" dir="2700000" algn="tl">
                    <a:srgbClr val="FFFFFF"/>
                  </a:outerShdw>
                </a:effectLst>
              </a:rPr>
              <a:t>ème</a:t>
            </a:r>
            <a:r>
              <a:rPr lang="fr-FR" altLang="fr-FR" b="1" dirty="0">
                <a:solidFill>
                  <a:schemeClr val="bg1"/>
                </a:solidFill>
                <a:effectLst>
                  <a:outerShdw blurRad="38100" dist="38100" dir="2700000" algn="tl">
                    <a:srgbClr val="FFFFFF"/>
                  </a:outerShdw>
                </a:effectLst>
              </a:rPr>
              <a:t> Temps</a:t>
            </a:r>
          </a:p>
        </p:txBody>
      </p:sp>
      <p:sp>
        <p:nvSpPr>
          <p:cNvPr id="3075" name="Rectangle 8"/>
          <p:cNvSpPr>
            <a:spLocks noGrp="1" noChangeArrowheads="1"/>
          </p:cNvSpPr>
          <p:nvPr>
            <p:ph type="body" sz="half" idx="1"/>
          </p:nvPr>
        </p:nvSpPr>
        <p:spPr>
          <a:xfrm>
            <a:off x="266700" y="2209800"/>
            <a:ext cx="8610600" cy="4191000"/>
          </a:xfrm>
          <a:solidFill>
            <a:srgbClr val="D9C4A7">
              <a:alpha val="40000"/>
            </a:srgbClr>
          </a:solidFill>
        </p:spPr>
        <p:txBody>
          <a:bodyPr/>
          <a:lstStyle/>
          <a:p>
            <a:pPr marL="342900" lvl="1" indent="-342900" eaLnBrk="1" hangingPunct="1">
              <a:buFont typeface="Wingdings" panose="05000000000000000000" pitchFamily="2" charset="2"/>
              <a:buChar char="Ø"/>
            </a:pPr>
            <a:r>
              <a:rPr lang="fr-FR" altLang="fr-FR" b="1" dirty="0"/>
              <a:t>Proposition Club</a:t>
            </a:r>
          </a:p>
          <a:p>
            <a:pPr lvl="1" eaLnBrk="1" hangingPunct="1">
              <a:buFont typeface="Wingdings" panose="05000000000000000000" pitchFamily="2" charset="2"/>
              <a:buChar char="Ø"/>
            </a:pPr>
            <a:r>
              <a:rPr lang="fr-FR" altLang="fr-FR" sz="2400" b="1" i="1" dirty="0"/>
              <a:t>Tournoi non-licencié</a:t>
            </a:r>
          </a:p>
          <a:p>
            <a:pPr lvl="1" eaLnBrk="1" hangingPunct="1">
              <a:buFont typeface="Wingdings" panose="05000000000000000000" pitchFamily="2" charset="2"/>
              <a:buChar char="Ø"/>
            </a:pPr>
            <a:r>
              <a:rPr lang="fr-FR" altLang="fr-FR" sz="2400" b="1" i="1" dirty="0"/>
              <a:t>Accueil de groupes scolaires</a:t>
            </a:r>
          </a:p>
          <a:p>
            <a:pPr lvl="1" eaLnBrk="1" hangingPunct="1">
              <a:buFont typeface="Wingdings" panose="05000000000000000000" pitchFamily="2" charset="2"/>
              <a:buChar char="Ø"/>
            </a:pPr>
            <a:r>
              <a:rPr lang="fr-FR" altLang="fr-FR" sz="2400" b="1" i="1" dirty="0"/>
              <a:t>Invitations de tous les participants au match de Gala</a:t>
            </a:r>
          </a:p>
          <a:p>
            <a:pPr marL="457200" lvl="1" indent="0" eaLnBrk="1" hangingPunct="1">
              <a:buNone/>
            </a:pPr>
            <a:r>
              <a:rPr lang="fr-FR" altLang="fr-FR" sz="2400" b="1" i="1" dirty="0"/>
              <a:t>+ Autres cadeaux promotionnels Mondial 2017</a:t>
            </a:r>
          </a:p>
          <a:p>
            <a:pPr marL="342900" lvl="1" indent="-342900" eaLnBrk="1" hangingPunct="1">
              <a:buFont typeface="Wingdings" panose="05000000000000000000" pitchFamily="2" charset="2"/>
              <a:buChar char="Ø"/>
            </a:pPr>
            <a:r>
              <a:rPr lang="fr-FR" altLang="fr-FR" b="1" dirty="0"/>
              <a:t>Les objectifs</a:t>
            </a:r>
          </a:p>
          <a:p>
            <a:pPr lvl="1" eaLnBrk="1" hangingPunct="1">
              <a:buFont typeface="Wingdings" panose="05000000000000000000" pitchFamily="2" charset="2"/>
              <a:buChar char="Ø"/>
            </a:pPr>
            <a:r>
              <a:rPr lang="fr-FR" altLang="fr-FR" sz="2400" b="1" i="1" dirty="0"/>
              <a:t>Création ou exploitation de liens avec le scolaire</a:t>
            </a:r>
          </a:p>
          <a:p>
            <a:pPr lvl="1" eaLnBrk="1" hangingPunct="1">
              <a:buFont typeface="Wingdings" panose="05000000000000000000" pitchFamily="2" charset="2"/>
              <a:buChar char="Ø"/>
            </a:pPr>
            <a:r>
              <a:rPr lang="fr-FR" altLang="fr-FR" sz="2400" b="1" i="1" dirty="0"/>
              <a:t>Accueil de nouveaux licenciés</a:t>
            </a:r>
          </a:p>
          <a:p>
            <a:pPr lvl="1" eaLnBrk="1" hangingPunct="1">
              <a:buFont typeface="Wingdings" panose="05000000000000000000" pitchFamily="2" charset="2"/>
              <a:buChar char="Ø"/>
            </a:pPr>
            <a:r>
              <a:rPr lang="fr-FR" altLang="fr-FR" sz="2400" b="1" i="1" dirty="0"/>
              <a:t>Promotion du Mondial 2017</a:t>
            </a:r>
            <a:r>
              <a:rPr lang="fr-FR" altLang="fr-FR" sz="2400" b="1" dirty="0"/>
              <a:t>	</a:t>
            </a:r>
            <a:endParaRPr lang="fr-FR" altLang="fr-FR" sz="2800" b="1" dirty="0"/>
          </a:p>
          <a:p>
            <a:pPr marL="457200" lvl="1" indent="0" eaLnBrk="1" hangingPunct="1">
              <a:buNone/>
            </a:pPr>
            <a:endParaRPr lang="fr-FR" altLang="fr-FR" sz="2400" b="1" dirty="0"/>
          </a:p>
          <a:p>
            <a:pPr eaLnBrk="1" hangingPunct="1">
              <a:buFont typeface="Wingdings" panose="05000000000000000000" pitchFamily="2" charset="2"/>
              <a:buChar char="Ø"/>
            </a:pPr>
            <a:endParaRPr lang="fr-FR" altLang="fr-FR" sz="2800" b="1" dirty="0"/>
          </a:p>
        </p:txBody>
      </p:sp>
    </p:spTree>
    <p:extLst>
      <p:ext uri="{BB962C8B-B14F-4D97-AF65-F5344CB8AC3E}">
        <p14:creationId xmlns:p14="http://schemas.microsoft.com/office/powerpoint/2010/main" val="604330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Rectangle 7"/>
          <p:cNvSpPr>
            <a:spLocks noGrp="1" noChangeArrowheads="1"/>
          </p:cNvSpPr>
          <p:nvPr>
            <p:ph type="title"/>
          </p:nvPr>
        </p:nvSpPr>
        <p:spPr>
          <a:xfrm>
            <a:off x="209550" y="533400"/>
            <a:ext cx="8724900" cy="1325562"/>
          </a:xfrm>
          <a:solidFill>
            <a:srgbClr val="0070C0">
              <a:alpha val="49001"/>
            </a:srgbClr>
          </a:solidFill>
        </p:spPr>
        <p:txBody>
          <a:bodyPr/>
          <a:lstStyle/>
          <a:p>
            <a:pPr eaLnBrk="1" hangingPunct="1">
              <a:defRPr/>
            </a:pPr>
            <a:r>
              <a:rPr lang="fr-FR" altLang="fr-FR" b="1" dirty="0">
                <a:solidFill>
                  <a:schemeClr val="bg1"/>
                </a:solidFill>
                <a:effectLst>
                  <a:outerShdw blurRad="38100" dist="38100" dir="2700000" algn="tl">
                    <a:srgbClr val="FFFFFF"/>
                  </a:outerShdw>
                </a:effectLst>
              </a:rPr>
              <a:t>3</a:t>
            </a:r>
            <a:r>
              <a:rPr lang="fr-FR" altLang="fr-FR" b="1" baseline="30000" dirty="0">
                <a:solidFill>
                  <a:schemeClr val="bg1"/>
                </a:solidFill>
                <a:effectLst>
                  <a:outerShdw blurRad="38100" dist="38100" dir="2700000" algn="tl">
                    <a:srgbClr val="FFFFFF"/>
                  </a:outerShdw>
                </a:effectLst>
              </a:rPr>
              <a:t>ème</a:t>
            </a:r>
            <a:r>
              <a:rPr lang="fr-FR" altLang="fr-FR" b="1" dirty="0">
                <a:solidFill>
                  <a:schemeClr val="bg1"/>
                </a:solidFill>
                <a:effectLst>
                  <a:outerShdw blurRad="38100" dist="38100" dir="2700000" algn="tl">
                    <a:srgbClr val="FFFFFF"/>
                  </a:outerShdw>
                </a:effectLst>
              </a:rPr>
              <a:t> Temps</a:t>
            </a:r>
          </a:p>
        </p:txBody>
      </p:sp>
      <p:sp>
        <p:nvSpPr>
          <p:cNvPr id="3075" name="Rectangle 8"/>
          <p:cNvSpPr>
            <a:spLocks noGrp="1" noChangeArrowheads="1"/>
          </p:cNvSpPr>
          <p:nvPr>
            <p:ph type="body" sz="half" idx="1"/>
          </p:nvPr>
        </p:nvSpPr>
        <p:spPr>
          <a:xfrm>
            <a:off x="266700" y="2438400"/>
            <a:ext cx="8610600" cy="3886200"/>
          </a:xfrm>
          <a:solidFill>
            <a:srgbClr val="D9C4A7">
              <a:alpha val="40000"/>
            </a:srgbClr>
          </a:solidFill>
        </p:spPr>
        <p:txBody>
          <a:bodyPr/>
          <a:lstStyle/>
          <a:p>
            <a:pPr marL="342900" lvl="1" indent="-342900" eaLnBrk="1" hangingPunct="1">
              <a:buFont typeface="Wingdings" panose="05000000000000000000" pitchFamily="2" charset="2"/>
              <a:buChar char="Ø"/>
            </a:pPr>
            <a:r>
              <a:rPr lang="fr-FR" altLang="fr-FR" b="1" dirty="0"/>
              <a:t>Proposition Comité</a:t>
            </a:r>
          </a:p>
          <a:p>
            <a:pPr lvl="1" eaLnBrk="1" hangingPunct="1">
              <a:buFont typeface="Wingdings" panose="05000000000000000000" pitchFamily="2" charset="2"/>
              <a:buChar char="Ø"/>
            </a:pPr>
            <a:r>
              <a:rPr lang="fr-FR" altLang="fr-FR" sz="2400" b="1" i="1" dirty="0"/>
              <a:t>Match de Gala (sélection nationale, DBHB, ESBF…)</a:t>
            </a:r>
          </a:p>
          <a:p>
            <a:pPr lvl="1" eaLnBrk="1" hangingPunct="1">
              <a:buFont typeface="Wingdings" panose="05000000000000000000" pitchFamily="2" charset="2"/>
              <a:buChar char="Ø"/>
            </a:pPr>
            <a:r>
              <a:rPr lang="fr-FR" altLang="fr-FR" sz="2400" b="1" i="1" dirty="0"/>
              <a:t>Accueil de groupes scolaires</a:t>
            </a:r>
          </a:p>
          <a:p>
            <a:pPr lvl="1" eaLnBrk="1" hangingPunct="1">
              <a:buFont typeface="Wingdings" panose="05000000000000000000" pitchFamily="2" charset="2"/>
              <a:buChar char="Ø"/>
            </a:pPr>
            <a:r>
              <a:rPr lang="fr-FR" altLang="fr-FR" sz="2400" b="1" i="1" dirty="0"/>
              <a:t>Invitations de tous les participants des tournois</a:t>
            </a:r>
          </a:p>
          <a:p>
            <a:pPr marL="342900" lvl="1" indent="-342900" eaLnBrk="1" hangingPunct="1">
              <a:buFont typeface="Wingdings" panose="05000000000000000000" pitchFamily="2" charset="2"/>
              <a:buChar char="Ø"/>
            </a:pPr>
            <a:r>
              <a:rPr lang="fr-FR" altLang="fr-FR" b="1" dirty="0"/>
              <a:t>Les objectifs</a:t>
            </a:r>
          </a:p>
          <a:p>
            <a:pPr lvl="1" eaLnBrk="1" hangingPunct="1">
              <a:buFont typeface="Wingdings" panose="05000000000000000000" pitchFamily="2" charset="2"/>
              <a:buChar char="Ø"/>
            </a:pPr>
            <a:r>
              <a:rPr lang="fr-FR" altLang="fr-FR" sz="2400" b="1" i="1" dirty="0"/>
              <a:t>Promotion du Handball Icaunais</a:t>
            </a:r>
          </a:p>
          <a:p>
            <a:pPr lvl="1" eaLnBrk="1" hangingPunct="1">
              <a:buFont typeface="Wingdings" panose="05000000000000000000" pitchFamily="2" charset="2"/>
              <a:buChar char="Ø"/>
            </a:pPr>
            <a:r>
              <a:rPr lang="fr-FR" altLang="fr-FR" sz="2400" b="1" i="1" dirty="0"/>
              <a:t>Présentation de tous les travaux du concours</a:t>
            </a:r>
          </a:p>
          <a:p>
            <a:pPr lvl="1" eaLnBrk="1" hangingPunct="1">
              <a:buFont typeface="Wingdings" panose="05000000000000000000" pitchFamily="2" charset="2"/>
              <a:buChar char="Ø"/>
            </a:pPr>
            <a:r>
              <a:rPr lang="fr-FR" altLang="fr-FR" sz="2400" b="1" i="1" dirty="0"/>
              <a:t>Promotion du Mondial 2017</a:t>
            </a:r>
            <a:r>
              <a:rPr lang="fr-FR" altLang="fr-FR" sz="2400" b="1" dirty="0"/>
              <a:t>	</a:t>
            </a:r>
            <a:endParaRPr lang="fr-FR" altLang="fr-FR" sz="2800" b="1" dirty="0"/>
          </a:p>
          <a:p>
            <a:pPr marL="457200" lvl="1" indent="0" eaLnBrk="1" hangingPunct="1">
              <a:buNone/>
            </a:pPr>
            <a:endParaRPr lang="fr-FR" altLang="fr-FR" sz="2400" b="1" dirty="0"/>
          </a:p>
          <a:p>
            <a:pPr eaLnBrk="1" hangingPunct="1">
              <a:buFont typeface="Wingdings" panose="05000000000000000000" pitchFamily="2" charset="2"/>
              <a:buChar char="Ø"/>
            </a:pPr>
            <a:endParaRPr lang="fr-FR" altLang="fr-FR" sz="2800" b="1" dirty="0"/>
          </a:p>
        </p:txBody>
      </p:sp>
    </p:spTree>
    <p:extLst>
      <p:ext uri="{BB962C8B-B14F-4D97-AF65-F5344CB8AC3E}">
        <p14:creationId xmlns:p14="http://schemas.microsoft.com/office/powerpoint/2010/main" val="4213528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Rectangle 7"/>
          <p:cNvSpPr>
            <a:spLocks noGrp="1" noChangeArrowheads="1"/>
          </p:cNvSpPr>
          <p:nvPr>
            <p:ph type="title"/>
          </p:nvPr>
        </p:nvSpPr>
        <p:spPr>
          <a:xfrm>
            <a:off x="209550" y="533400"/>
            <a:ext cx="8724900" cy="1325562"/>
          </a:xfrm>
          <a:solidFill>
            <a:srgbClr val="0070C0">
              <a:alpha val="49001"/>
            </a:srgbClr>
          </a:solidFill>
        </p:spPr>
        <p:txBody>
          <a:bodyPr/>
          <a:lstStyle/>
          <a:p>
            <a:pPr eaLnBrk="1" hangingPunct="1">
              <a:defRPr/>
            </a:pPr>
            <a:r>
              <a:rPr lang="fr-FR" altLang="fr-FR" b="1" dirty="0">
                <a:solidFill>
                  <a:schemeClr val="bg1"/>
                </a:solidFill>
                <a:effectLst>
                  <a:outerShdw blurRad="38100" dist="38100" dir="2700000" algn="tl">
                    <a:srgbClr val="FFFFFF"/>
                  </a:outerShdw>
                </a:effectLst>
              </a:rPr>
              <a:t>Le Fil Rouge</a:t>
            </a:r>
          </a:p>
        </p:txBody>
      </p:sp>
      <p:sp>
        <p:nvSpPr>
          <p:cNvPr id="3075" name="Rectangle 8"/>
          <p:cNvSpPr>
            <a:spLocks noGrp="1" noChangeArrowheads="1"/>
          </p:cNvSpPr>
          <p:nvPr>
            <p:ph type="body" sz="half" idx="1"/>
          </p:nvPr>
        </p:nvSpPr>
        <p:spPr>
          <a:xfrm>
            <a:off x="266700" y="2057400"/>
            <a:ext cx="8610600" cy="4495800"/>
          </a:xfrm>
          <a:solidFill>
            <a:srgbClr val="D9C4A7">
              <a:alpha val="40000"/>
            </a:srgbClr>
          </a:solidFill>
        </p:spPr>
        <p:txBody>
          <a:bodyPr/>
          <a:lstStyle/>
          <a:p>
            <a:pPr marL="342900" lvl="1" indent="-342900" eaLnBrk="1" hangingPunct="1">
              <a:buFont typeface="Wingdings" panose="05000000000000000000" pitchFamily="2" charset="2"/>
              <a:buChar char="Ø"/>
            </a:pPr>
            <a:r>
              <a:rPr lang="fr-FR" altLang="fr-FR" b="1" dirty="0"/>
              <a:t>Proposition Comité</a:t>
            </a:r>
          </a:p>
          <a:p>
            <a:pPr lvl="1" eaLnBrk="1" hangingPunct="1">
              <a:buFont typeface="Wingdings" panose="05000000000000000000" pitchFamily="2" charset="2"/>
              <a:buChar char="Ø"/>
            </a:pPr>
            <a:r>
              <a:rPr lang="fr-FR" altLang="fr-FR" sz="2400" b="1" i="1" dirty="0"/>
              <a:t>Concours dans toutes les Ecoles Primaires</a:t>
            </a:r>
          </a:p>
          <a:p>
            <a:pPr lvl="1" eaLnBrk="1" hangingPunct="1">
              <a:buFont typeface="Wingdings" panose="05000000000000000000" pitchFamily="2" charset="2"/>
              <a:buChar char="Ø"/>
            </a:pPr>
            <a:r>
              <a:rPr lang="fr-FR" altLang="fr-FR" sz="2400" b="1" i="1" dirty="0"/>
              <a:t>Réalisation de travaux culturels en lien avec les participants au Mondial 2017</a:t>
            </a:r>
          </a:p>
          <a:p>
            <a:pPr lvl="1" eaLnBrk="1" hangingPunct="1">
              <a:buFont typeface="Wingdings" panose="05000000000000000000" pitchFamily="2" charset="2"/>
              <a:buChar char="Ø"/>
            </a:pPr>
            <a:r>
              <a:rPr lang="fr-FR" altLang="fr-FR" sz="2400" b="1" i="1" dirty="0"/>
              <a:t>40 places pour le Mondial 2017 à gagner (1 classe)</a:t>
            </a:r>
          </a:p>
          <a:p>
            <a:pPr marL="457200" lvl="1" indent="0" eaLnBrk="1" hangingPunct="1">
              <a:buNone/>
            </a:pPr>
            <a:r>
              <a:rPr lang="fr-FR" altLang="fr-FR" sz="2400" b="1" i="1" dirty="0"/>
              <a:t>+ Autres cadeaux promotionnels Mondial 2017</a:t>
            </a:r>
          </a:p>
          <a:p>
            <a:pPr marL="342900" lvl="1" indent="-342900" eaLnBrk="1" hangingPunct="1">
              <a:buFont typeface="Wingdings" panose="05000000000000000000" pitchFamily="2" charset="2"/>
              <a:buChar char="Ø"/>
            </a:pPr>
            <a:r>
              <a:rPr lang="fr-FR" altLang="fr-FR" b="1" dirty="0"/>
              <a:t>Les objectifs</a:t>
            </a:r>
          </a:p>
          <a:p>
            <a:pPr lvl="1" eaLnBrk="1" hangingPunct="1">
              <a:buFont typeface="Wingdings" panose="05000000000000000000" pitchFamily="2" charset="2"/>
              <a:buChar char="Ø"/>
            </a:pPr>
            <a:r>
              <a:rPr lang="fr-FR" altLang="fr-FR" sz="2400" b="1" i="1" dirty="0"/>
              <a:t>Promotion du Handball </a:t>
            </a:r>
          </a:p>
          <a:p>
            <a:pPr lvl="1" eaLnBrk="1" hangingPunct="1">
              <a:buFont typeface="Wingdings" panose="05000000000000000000" pitchFamily="2" charset="2"/>
              <a:buChar char="Ø"/>
            </a:pPr>
            <a:r>
              <a:rPr lang="fr-FR" altLang="fr-FR" sz="2400" b="1" i="1" dirty="0"/>
              <a:t>Action socio-culturel </a:t>
            </a:r>
          </a:p>
          <a:p>
            <a:pPr lvl="1" eaLnBrk="1" hangingPunct="1">
              <a:buFont typeface="Wingdings" panose="05000000000000000000" pitchFamily="2" charset="2"/>
              <a:buChar char="Ø"/>
            </a:pPr>
            <a:r>
              <a:rPr lang="fr-FR" altLang="fr-FR" sz="2400" b="1" i="1" dirty="0"/>
              <a:t>Promotion du Mondial 2017</a:t>
            </a:r>
            <a:r>
              <a:rPr lang="fr-FR" altLang="fr-FR" sz="2400" b="1" dirty="0"/>
              <a:t>	</a:t>
            </a:r>
            <a:endParaRPr lang="fr-FR" altLang="fr-FR" sz="2800" b="1" dirty="0"/>
          </a:p>
          <a:p>
            <a:pPr marL="457200" lvl="1" indent="0" eaLnBrk="1" hangingPunct="1">
              <a:buNone/>
            </a:pPr>
            <a:endParaRPr lang="fr-FR" altLang="fr-FR" sz="2400" b="1" dirty="0"/>
          </a:p>
          <a:p>
            <a:pPr eaLnBrk="1" hangingPunct="1">
              <a:buFont typeface="Wingdings" panose="05000000000000000000" pitchFamily="2" charset="2"/>
              <a:buChar char="Ø"/>
            </a:pPr>
            <a:endParaRPr lang="fr-FR" altLang="fr-FR" sz="2800" b="1" dirty="0"/>
          </a:p>
        </p:txBody>
      </p:sp>
    </p:spTree>
    <p:extLst>
      <p:ext uri="{BB962C8B-B14F-4D97-AF65-F5344CB8AC3E}">
        <p14:creationId xmlns:p14="http://schemas.microsoft.com/office/powerpoint/2010/main" val="4067099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4250895"/>
            <a:ext cx="9144000" cy="6599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10854"/>
            <a:ext cx="9144000" cy="1947146"/>
          </a:xfrm>
          <a:prstGeom prst="rect">
            <a:avLst/>
          </a:prstGeom>
          <a:solidFill>
            <a:schemeClr val="bg2"/>
          </a:solidFill>
        </p:spPr>
      </p:pic>
      <p:sp>
        <p:nvSpPr>
          <p:cNvPr id="9" name="Rectangle 8"/>
          <p:cNvSpPr/>
          <p:nvPr/>
        </p:nvSpPr>
        <p:spPr>
          <a:xfrm>
            <a:off x="0" y="0"/>
            <a:ext cx="9144000" cy="42682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2" name="Imag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5583" y="4979682"/>
            <a:ext cx="1837895" cy="584785"/>
          </a:xfrm>
          <a:prstGeom prst="rect">
            <a:avLst/>
          </a:prstGeom>
        </p:spPr>
      </p:pic>
      <p:sp>
        <p:nvSpPr>
          <p:cNvPr id="7" name="Titre 1"/>
          <p:cNvSpPr>
            <a:spLocks noGrp="1"/>
          </p:cNvSpPr>
          <p:nvPr>
            <p:ph type="ctrTitle"/>
          </p:nvPr>
        </p:nvSpPr>
        <p:spPr>
          <a:xfrm>
            <a:off x="713995" y="510914"/>
            <a:ext cx="7561495" cy="3920541"/>
          </a:xfrm>
        </p:spPr>
        <p:txBody>
          <a:bodyPr>
            <a:noAutofit/>
          </a:bodyPr>
          <a:lstStyle/>
          <a:p>
            <a:pPr>
              <a:lnSpc>
                <a:spcPct val="100000"/>
              </a:lnSpc>
            </a:pPr>
            <a:r>
              <a:rPr lang="fr-FR" sz="1500" b="1" i="1" dirty="0">
                <a:solidFill>
                  <a:srgbClr val="00B0F0"/>
                </a:solidFill>
              </a:rPr>
              <a:t>      </a:t>
            </a:r>
            <a:r>
              <a:rPr lang="fr-FR" sz="2000" b="1" i="1" dirty="0">
                <a:solidFill>
                  <a:schemeClr val="accent1">
                    <a:lumMod val="75000"/>
                  </a:schemeClr>
                </a:solidFill>
              </a:rPr>
              <a:t>Dans le cadre des HAND’BALLADES 2016/2017</a:t>
            </a:r>
            <a:br>
              <a:rPr lang="fr-FR" sz="2000" b="1" i="1" dirty="0">
                <a:solidFill>
                  <a:schemeClr val="accent1">
                    <a:lumMod val="75000"/>
                  </a:schemeClr>
                </a:solidFill>
              </a:rPr>
            </a:br>
            <a:r>
              <a:rPr lang="fr-FR" sz="2000" b="1" i="1" dirty="0">
                <a:solidFill>
                  <a:schemeClr val="accent1">
                    <a:lumMod val="75000"/>
                  </a:schemeClr>
                </a:solidFill>
              </a:rPr>
              <a:t>Participez au grand concours</a:t>
            </a:r>
            <a:r>
              <a:rPr lang="fr-FR" sz="1500" b="1" i="1" dirty="0">
                <a:solidFill>
                  <a:schemeClr val="accent1">
                    <a:lumMod val="75000"/>
                  </a:schemeClr>
                </a:solidFill>
              </a:rPr>
              <a:t/>
            </a:r>
            <a:br>
              <a:rPr lang="fr-FR" sz="1500" b="1" i="1" dirty="0">
                <a:solidFill>
                  <a:schemeClr val="accent1">
                    <a:lumMod val="75000"/>
                  </a:schemeClr>
                </a:solidFill>
              </a:rPr>
            </a:br>
            <a:r>
              <a:rPr lang="fr-FR" sz="3600" b="1" u="sng" dirty="0">
                <a:solidFill>
                  <a:srgbClr val="00B0F0"/>
                </a:solidFill>
                <a:effectLst>
                  <a:outerShdw blurRad="38100" dist="38100" dir="2700000" algn="tl">
                    <a:srgbClr val="000000">
                      <a:alpha val="43137"/>
                    </a:srgbClr>
                  </a:outerShdw>
                </a:effectLst>
              </a:rPr>
              <a:t/>
            </a:r>
            <a:br>
              <a:rPr lang="fr-FR" sz="3600" b="1" u="sng" dirty="0">
                <a:solidFill>
                  <a:srgbClr val="00B0F0"/>
                </a:solidFill>
                <a:effectLst>
                  <a:outerShdw blurRad="38100" dist="38100" dir="2700000" algn="tl">
                    <a:srgbClr val="000000">
                      <a:alpha val="43137"/>
                    </a:srgbClr>
                  </a:outerShdw>
                </a:effectLst>
              </a:rPr>
            </a:br>
            <a:r>
              <a:rPr lang="fr-FR" sz="5400" b="1" i="1" dirty="0">
                <a:solidFill>
                  <a:schemeClr val="accent1">
                    <a:lumMod val="75000"/>
                  </a:schemeClr>
                </a:solidFill>
                <a:effectLst>
                  <a:outerShdw blurRad="38100" dist="38100" dir="2700000" algn="tl">
                    <a:srgbClr val="000000">
                      <a:alpha val="43137"/>
                    </a:srgbClr>
                  </a:outerShdw>
                </a:effectLst>
                <a:latin typeface="Snap ITC" panose="04040A07060A02020202" pitchFamily="82" charset="0"/>
              </a:rPr>
              <a:t>DESSINE MOI UN BALLON</a:t>
            </a:r>
            <a:r>
              <a:rPr lang="fr-FR" sz="3000" dirty="0">
                <a:solidFill>
                  <a:schemeClr val="accent1">
                    <a:lumMod val="75000"/>
                  </a:schemeClr>
                </a:solidFill>
              </a:rPr>
              <a:t/>
            </a:r>
            <a:br>
              <a:rPr lang="fr-FR" sz="3000" dirty="0">
                <a:solidFill>
                  <a:schemeClr val="accent1">
                    <a:lumMod val="75000"/>
                  </a:schemeClr>
                </a:solidFill>
              </a:rPr>
            </a:br>
            <a:r>
              <a:rPr lang="fr-FR" sz="1350" dirty="0"/>
              <a:t/>
            </a:r>
            <a:br>
              <a:rPr lang="fr-FR" sz="1350" dirty="0"/>
            </a:br>
            <a:r>
              <a:rPr lang="fr-FR" sz="750" dirty="0"/>
              <a:t/>
            </a:r>
            <a:br>
              <a:rPr lang="fr-FR" sz="750" dirty="0"/>
            </a:br>
            <a:endParaRPr lang="fr-FR" sz="1350" b="1" dirty="0">
              <a:effectLst>
                <a:outerShdw blurRad="38100" dist="38100" dir="2700000" algn="tl">
                  <a:srgbClr val="000000">
                    <a:alpha val="43137"/>
                  </a:srgbClr>
                </a:outerShdw>
              </a:effectLst>
              <a:latin typeface="+mn-lt"/>
            </a:endParaRPr>
          </a:p>
        </p:txBody>
      </p:sp>
      <p:pic>
        <p:nvPicPr>
          <p:cNvPr id="8" name="Picture 2" descr="Description de l'image Logo_France_2017_Handbal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5136" y="4979682"/>
            <a:ext cx="588123" cy="54166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 name="Imag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98877" y="5120417"/>
            <a:ext cx="657492" cy="313448"/>
          </a:xfrm>
          <a:prstGeom prst="rect">
            <a:avLst/>
          </a:prstGeom>
        </p:spPr>
      </p:pic>
      <p:pic>
        <p:nvPicPr>
          <p:cNvPr id="1028" name="Image 51" descr="C:\Users\handisport\Desktop\comite89 (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1000" y="351723"/>
            <a:ext cx="1108073" cy="389081"/>
          </a:xfrm>
          <a:prstGeom prst="rect">
            <a:avLst/>
          </a:prstGeom>
          <a:noFill/>
          <a:ln>
            <a:noFill/>
          </a:ln>
          <a:effectLst>
            <a:glow rad="127000">
              <a:schemeClr val="accent1">
                <a:alpha val="0"/>
              </a:schemeClr>
            </a:glow>
            <a:reflection stA="0" endPos="65000" dist="50800" dir="5400000" sy="-100000" algn="bl" rotWithShape="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 51" descr="C:\Users\handisport\Desktop\comite89 (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20000" y="351723"/>
            <a:ext cx="1108073" cy="389081"/>
          </a:xfrm>
          <a:prstGeom prst="rect">
            <a:avLst/>
          </a:prstGeom>
          <a:noFill/>
          <a:ln>
            <a:noFill/>
          </a:ln>
          <a:effectLst>
            <a:glow rad="127000">
              <a:schemeClr val="accent1">
                <a:alpha val="0"/>
              </a:schemeClr>
            </a:glow>
            <a:reflection stA="0" endPos="65000" dist="50800" dir="5400000" sy="-100000" algn="bl" rotWithShape="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9768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4250895"/>
            <a:ext cx="9144000" cy="6599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10854"/>
            <a:ext cx="9144000" cy="1947146"/>
          </a:xfrm>
          <a:prstGeom prst="rect">
            <a:avLst/>
          </a:prstGeom>
          <a:solidFill>
            <a:schemeClr val="bg2"/>
          </a:solidFill>
        </p:spPr>
      </p:pic>
      <p:sp>
        <p:nvSpPr>
          <p:cNvPr id="9" name="Rectangle 8"/>
          <p:cNvSpPr/>
          <p:nvPr/>
        </p:nvSpPr>
        <p:spPr>
          <a:xfrm>
            <a:off x="0" y="0"/>
            <a:ext cx="9144000" cy="42682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2" name="Imag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5583" y="4979682"/>
            <a:ext cx="1837895" cy="584785"/>
          </a:xfrm>
          <a:prstGeom prst="rect">
            <a:avLst/>
          </a:prstGeom>
        </p:spPr>
      </p:pic>
      <p:sp>
        <p:nvSpPr>
          <p:cNvPr id="7" name="Titre 1"/>
          <p:cNvSpPr>
            <a:spLocks noGrp="1"/>
          </p:cNvSpPr>
          <p:nvPr>
            <p:ph type="ctrTitle"/>
          </p:nvPr>
        </p:nvSpPr>
        <p:spPr>
          <a:xfrm>
            <a:off x="773789" y="660334"/>
            <a:ext cx="7561495" cy="3920541"/>
          </a:xfrm>
        </p:spPr>
        <p:txBody>
          <a:bodyPr>
            <a:noAutofit/>
          </a:bodyPr>
          <a:lstStyle/>
          <a:p>
            <a:pPr>
              <a:lnSpc>
                <a:spcPct val="100000"/>
              </a:lnSpc>
            </a:pPr>
            <a:r>
              <a:rPr lang="fr-FR" sz="1500" b="1" i="1" dirty="0">
                <a:solidFill>
                  <a:srgbClr val="00B0F0"/>
                </a:solidFill>
              </a:rPr>
              <a:t>      </a:t>
            </a:r>
            <a:r>
              <a:rPr lang="fr-FR" sz="2000" b="1" i="1" dirty="0">
                <a:solidFill>
                  <a:schemeClr val="accent1">
                    <a:lumMod val="75000"/>
                  </a:schemeClr>
                </a:solidFill>
              </a:rPr>
              <a:t>En janvier 2017, la France organise le championnat du monde masculin de handball.</a:t>
            </a:r>
            <a:br>
              <a:rPr lang="fr-FR" sz="2000" b="1" i="1" dirty="0">
                <a:solidFill>
                  <a:schemeClr val="accent1">
                    <a:lumMod val="75000"/>
                  </a:schemeClr>
                </a:solidFill>
              </a:rPr>
            </a:br>
            <a:r>
              <a:rPr lang="fr-FR" sz="2000" b="1" i="1" dirty="0">
                <a:solidFill>
                  <a:schemeClr val="accent1">
                    <a:lumMod val="75000"/>
                  </a:schemeClr>
                </a:solidFill>
              </a:rPr>
              <a:t/>
            </a:r>
            <a:br>
              <a:rPr lang="fr-FR" sz="2000" b="1" i="1" dirty="0">
                <a:solidFill>
                  <a:schemeClr val="accent1">
                    <a:lumMod val="75000"/>
                  </a:schemeClr>
                </a:solidFill>
              </a:rPr>
            </a:br>
            <a:r>
              <a:rPr lang="fr-FR" sz="2000" b="1" i="1" dirty="0">
                <a:solidFill>
                  <a:schemeClr val="accent1">
                    <a:lumMod val="75000"/>
                  </a:schemeClr>
                </a:solidFill>
              </a:rPr>
              <a:t>A cette occasion le Comité de l’Yonne de Handball vous propose de gagner des lots exceptionnels !!!</a:t>
            </a:r>
            <a:br>
              <a:rPr lang="fr-FR" sz="2000" b="1" i="1" dirty="0">
                <a:solidFill>
                  <a:schemeClr val="accent1">
                    <a:lumMod val="75000"/>
                  </a:schemeClr>
                </a:solidFill>
              </a:rPr>
            </a:br>
            <a:r>
              <a:rPr lang="fr-FR" sz="2000" b="1" i="1" dirty="0">
                <a:solidFill>
                  <a:schemeClr val="accent1">
                    <a:lumMod val="75000"/>
                  </a:schemeClr>
                </a:solidFill>
              </a:rPr>
              <a:t/>
            </a:r>
            <a:br>
              <a:rPr lang="fr-FR" sz="2000" b="1" i="1" dirty="0">
                <a:solidFill>
                  <a:schemeClr val="accent1">
                    <a:lumMod val="75000"/>
                  </a:schemeClr>
                </a:solidFill>
              </a:rPr>
            </a:br>
            <a:r>
              <a:rPr lang="fr-FR" sz="2000" b="1" i="1" dirty="0">
                <a:solidFill>
                  <a:schemeClr val="accent1">
                    <a:lumMod val="75000"/>
                  </a:schemeClr>
                </a:solidFill>
              </a:rPr>
              <a:t>40 places pour le Mondial 2017, des places pour aller voir jouer les clubs bourguignons de haut niveau, des t-shirts, des sacs des stylos…</a:t>
            </a:r>
            <a:r>
              <a:rPr lang="fr-FR" sz="3000" dirty="0">
                <a:solidFill>
                  <a:schemeClr val="accent1">
                    <a:lumMod val="75000"/>
                  </a:schemeClr>
                </a:solidFill>
              </a:rPr>
              <a:t/>
            </a:r>
            <a:br>
              <a:rPr lang="fr-FR" sz="3000" dirty="0">
                <a:solidFill>
                  <a:schemeClr val="accent1">
                    <a:lumMod val="75000"/>
                  </a:schemeClr>
                </a:solidFill>
              </a:rPr>
            </a:br>
            <a:r>
              <a:rPr lang="fr-FR" sz="1350" dirty="0"/>
              <a:t/>
            </a:r>
            <a:br>
              <a:rPr lang="fr-FR" sz="1350" dirty="0"/>
            </a:br>
            <a:r>
              <a:rPr lang="fr-FR" sz="750" dirty="0"/>
              <a:t/>
            </a:r>
            <a:br>
              <a:rPr lang="fr-FR" sz="750" dirty="0"/>
            </a:br>
            <a:endParaRPr lang="fr-FR" sz="1350" b="1" dirty="0">
              <a:effectLst>
                <a:outerShdw blurRad="38100" dist="38100" dir="2700000" algn="tl">
                  <a:srgbClr val="000000">
                    <a:alpha val="43137"/>
                  </a:srgbClr>
                </a:outerShdw>
              </a:effectLst>
              <a:latin typeface="+mn-lt"/>
            </a:endParaRPr>
          </a:p>
        </p:txBody>
      </p:sp>
      <p:pic>
        <p:nvPicPr>
          <p:cNvPr id="8" name="Picture 2" descr="Description de l'image Logo_France_2017_Handbal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5136" y="4979682"/>
            <a:ext cx="588123" cy="54166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 name="Imag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98877" y="5120417"/>
            <a:ext cx="657492" cy="313448"/>
          </a:xfrm>
          <a:prstGeom prst="rect">
            <a:avLst/>
          </a:prstGeom>
        </p:spPr>
      </p:pic>
      <p:pic>
        <p:nvPicPr>
          <p:cNvPr id="1028" name="Image 51" descr="C:\Users\handisport\Desktop\comite89 (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1000" y="351723"/>
            <a:ext cx="1108073" cy="389081"/>
          </a:xfrm>
          <a:prstGeom prst="rect">
            <a:avLst/>
          </a:prstGeom>
          <a:noFill/>
          <a:ln>
            <a:noFill/>
          </a:ln>
          <a:effectLst>
            <a:glow rad="127000">
              <a:schemeClr val="accent1">
                <a:alpha val="0"/>
              </a:schemeClr>
            </a:glow>
            <a:reflection stA="0" endPos="65000" dist="50800" dir="5400000" sy="-100000" algn="bl" rotWithShape="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 51" descr="C:\Users\handisport\Desktop\comite89 (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20000" y="351723"/>
            <a:ext cx="1108073" cy="389081"/>
          </a:xfrm>
          <a:prstGeom prst="rect">
            <a:avLst/>
          </a:prstGeom>
          <a:noFill/>
          <a:ln>
            <a:noFill/>
          </a:ln>
          <a:effectLst>
            <a:glow rad="127000">
              <a:schemeClr val="accent1">
                <a:alpha val="0"/>
              </a:schemeClr>
            </a:glow>
            <a:reflection stA="0" endPos="65000" dist="50800" dir="5400000" sy="-100000" algn="bl" rotWithShape="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031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4250895"/>
            <a:ext cx="9144000" cy="6599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10854"/>
            <a:ext cx="9144000" cy="1947146"/>
          </a:xfrm>
          <a:prstGeom prst="rect">
            <a:avLst/>
          </a:prstGeom>
          <a:solidFill>
            <a:schemeClr val="bg2"/>
          </a:solidFill>
        </p:spPr>
      </p:pic>
      <p:sp>
        <p:nvSpPr>
          <p:cNvPr id="9" name="Rectangle 8"/>
          <p:cNvSpPr/>
          <p:nvPr/>
        </p:nvSpPr>
        <p:spPr>
          <a:xfrm>
            <a:off x="0" y="0"/>
            <a:ext cx="9144000" cy="42682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2" name="Imag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5583" y="4979682"/>
            <a:ext cx="1837895" cy="584785"/>
          </a:xfrm>
          <a:prstGeom prst="rect">
            <a:avLst/>
          </a:prstGeom>
        </p:spPr>
      </p:pic>
      <p:sp>
        <p:nvSpPr>
          <p:cNvPr id="7" name="Titre 1"/>
          <p:cNvSpPr>
            <a:spLocks noGrp="1"/>
          </p:cNvSpPr>
          <p:nvPr>
            <p:ph type="ctrTitle"/>
          </p:nvPr>
        </p:nvSpPr>
        <p:spPr>
          <a:xfrm>
            <a:off x="790354" y="535579"/>
            <a:ext cx="7561495" cy="3920541"/>
          </a:xfrm>
        </p:spPr>
        <p:txBody>
          <a:bodyPr>
            <a:noAutofit/>
          </a:bodyPr>
          <a:lstStyle/>
          <a:p>
            <a:pPr>
              <a:lnSpc>
                <a:spcPct val="100000"/>
              </a:lnSpc>
            </a:pPr>
            <a:r>
              <a:rPr lang="fr-FR" sz="2000" b="1" i="1" u="sng" dirty="0">
                <a:solidFill>
                  <a:schemeClr val="accent1">
                    <a:lumMod val="75000"/>
                  </a:schemeClr>
                </a:solidFill>
              </a:rPr>
              <a:t>2 conditions de participation</a:t>
            </a:r>
            <a:r>
              <a:rPr lang="fr-FR" sz="2000" b="1" i="1" dirty="0">
                <a:solidFill>
                  <a:schemeClr val="accent1">
                    <a:lumMod val="75000"/>
                  </a:schemeClr>
                </a:solidFill>
              </a:rPr>
              <a:t/>
            </a:r>
            <a:br>
              <a:rPr lang="fr-FR" sz="2000" b="1" i="1" dirty="0">
                <a:solidFill>
                  <a:schemeClr val="accent1">
                    <a:lumMod val="75000"/>
                  </a:schemeClr>
                </a:solidFill>
              </a:rPr>
            </a:br>
            <a:r>
              <a:rPr lang="fr-FR" sz="2000" b="1" i="1" dirty="0">
                <a:solidFill>
                  <a:schemeClr val="accent1">
                    <a:lumMod val="75000"/>
                  </a:schemeClr>
                </a:solidFill>
              </a:rPr>
              <a:t/>
            </a:r>
            <a:br>
              <a:rPr lang="fr-FR" sz="2000" b="1" i="1" dirty="0">
                <a:solidFill>
                  <a:schemeClr val="accent1">
                    <a:lumMod val="75000"/>
                  </a:schemeClr>
                </a:solidFill>
              </a:rPr>
            </a:br>
            <a:r>
              <a:rPr lang="fr-FR" sz="2400" b="1" i="1" dirty="0">
                <a:solidFill>
                  <a:schemeClr val="accent1">
                    <a:lumMod val="75000"/>
                  </a:schemeClr>
                </a:solidFill>
              </a:rPr>
              <a:t>1/ Participer à l’opération HAND’BALLADES</a:t>
            </a:r>
            <a:br>
              <a:rPr lang="fr-FR" sz="2400" b="1" i="1" dirty="0">
                <a:solidFill>
                  <a:schemeClr val="accent1">
                    <a:lumMod val="75000"/>
                  </a:schemeClr>
                </a:solidFill>
              </a:rPr>
            </a:br>
            <a:r>
              <a:rPr lang="fr-FR" sz="1400" b="1" i="1" dirty="0">
                <a:solidFill>
                  <a:schemeClr val="accent1">
                    <a:lumMod val="75000"/>
                  </a:schemeClr>
                </a:solidFill>
              </a:rPr>
              <a:t>(Animation de 3 séances, communication sur la porte ouverte de votre club local)</a:t>
            </a:r>
            <a:r>
              <a:rPr lang="fr-FR" sz="2400" b="1" i="1" dirty="0">
                <a:solidFill>
                  <a:schemeClr val="accent1">
                    <a:lumMod val="75000"/>
                  </a:schemeClr>
                </a:solidFill>
              </a:rPr>
              <a:t/>
            </a:r>
            <a:br>
              <a:rPr lang="fr-FR" sz="2400" b="1" i="1" dirty="0">
                <a:solidFill>
                  <a:schemeClr val="accent1">
                    <a:lumMod val="75000"/>
                  </a:schemeClr>
                </a:solidFill>
              </a:rPr>
            </a:br>
            <a:r>
              <a:rPr lang="fr-FR" sz="2400" b="1" i="1" dirty="0">
                <a:solidFill>
                  <a:schemeClr val="accent1">
                    <a:lumMod val="75000"/>
                  </a:schemeClr>
                </a:solidFill>
              </a:rPr>
              <a:t/>
            </a:r>
            <a:br>
              <a:rPr lang="fr-FR" sz="2400" b="1" i="1" dirty="0">
                <a:solidFill>
                  <a:schemeClr val="accent1">
                    <a:lumMod val="75000"/>
                  </a:schemeClr>
                </a:solidFill>
              </a:rPr>
            </a:br>
            <a:r>
              <a:rPr lang="fr-FR" sz="2400" b="1" i="1" dirty="0">
                <a:solidFill>
                  <a:schemeClr val="accent1">
                    <a:lumMod val="75000"/>
                  </a:schemeClr>
                </a:solidFill>
              </a:rPr>
              <a:t>2/ Faire un ou plusieurs dessins sur le thème du ballon de handball et du mondial 2017 d’ici au 31 décembre 2016</a:t>
            </a:r>
            <a:br>
              <a:rPr lang="fr-FR" sz="2400" b="1" i="1" dirty="0">
                <a:solidFill>
                  <a:schemeClr val="accent1">
                    <a:lumMod val="75000"/>
                  </a:schemeClr>
                </a:solidFill>
              </a:rPr>
            </a:br>
            <a:r>
              <a:rPr lang="fr-FR" sz="1400" b="1" i="1" dirty="0">
                <a:solidFill>
                  <a:schemeClr val="accent1">
                    <a:lumMod val="75000"/>
                  </a:schemeClr>
                </a:solidFill>
              </a:rPr>
              <a:t>(Nations participantes, la pratique du handball, les règles du jeu…)</a:t>
            </a:r>
            <a:r>
              <a:rPr lang="fr-FR" sz="3000" dirty="0">
                <a:solidFill>
                  <a:schemeClr val="accent1">
                    <a:lumMod val="75000"/>
                  </a:schemeClr>
                </a:solidFill>
              </a:rPr>
              <a:t/>
            </a:r>
            <a:br>
              <a:rPr lang="fr-FR" sz="3000" dirty="0">
                <a:solidFill>
                  <a:schemeClr val="accent1">
                    <a:lumMod val="75000"/>
                  </a:schemeClr>
                </a:solidFill>
              </a:rPr>
            </a:br>
            <a:r>
              <a:rPr lang="fr-FR" sz="1350" dirty="0"/>
              <a:t/>
            </a:r>
            <a:br>
              <a:rPr lang="fr-FR" sz="1350" dirty="0"/>
            </a:br>
            <a:r>
              <a:rPr lang="fr-FR" sz="750" dirty="0"/>
              <a:t/>
            </a:r>
            <a:br>
              <a:rPr lang="fr-FR" sz="750" dirty="0"/>
            </a:br>
            <a:endParaRPr lang="fr-FR" sz="1350" b="1" dirty="0">
              <a:effectLst>
                <a:outerShdw blurRad="38100" dist="38100" dir="2700000" algn="tl">
                  <a:srgbClr val="000000">
                    <a:alpha val="43137"/>
                  </a:srgbClr>
                </a:outerShdw>
              </a:effectLst>
              <a:latin typeface="+mn-lt"/>
            </a:endParaRPr>
          </a:p>
        </p:txBody>
      </p:sp>
      <p:pic>
        <p:nvPicPr>
          <p:cNvPr id="8" name="Picture 2" descr="Description de l'image Logo_France_2017_Handbal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5136" y="4979682"/>
            <a:ext cx="588123" cy="54166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 name="Imag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98877" y="5120417"/>
            <a:ext cx="657492" cy="313448"/>
          </a:xfrm>
          <a:prstGeom prst="rect">
            <a:avLst/>
          </a:prstGeom>
        </p:spPr>
      </p:pic>
      <p:pic>
        <p:nvPicPr>
          <p:cNvPr id="1028" name="Image 51" descr="C:\Users\handisport\Desktop\comite89 (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1000" y="351723"/>
            <a:ext cx="1108073" cy="389081"/>
          </a:xfrm>
          <a:prstGeom prst="rect">
            <a:avLst/>
          </a:prstGeom>
          <a:noFill/>
          <a:ln>
            <a:noFill/>
          </a:ln>
          <a:effectLst>
            <a:glow rad="127000">
              <a:schemeClr val="accent1">
                <a:alpha val="0"/>
              </a:schemeClr>
            </a:glow>
            <a:reflection stA="0" endPos="65000" dist="50800" dir="5400000" sy="-100000" algn="bl" rotWithShape="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 51" descr="C:\Users\handisport\Desktop\comite89 (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20000" y="351723"/>
            <a:ext cx="1108073" cy="389081"/>
          </a:xfrm>
          <a:prstGeom prst="rect">
            <a:avLst/>
          </a:prstGeom>
          <a:noFill/>
          <a:ln>
            <a:noFill/>
          </a:ln>
          <a:effectLst>
            <a:glow rad="127000">
              <a:schemeClr val="accent1">
                <a:alpha val="0"/>
              </a:schemeClr>
            </a:glow>
            <a:reflection stA="0" endPos="65000" dist="50800" dir="5400000" sy="-100000" algn="bl" rotWithShape="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8898809"/>
      </p:ext>
    </p:extLst>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1223</TotalTime>
  <Words>310</Words>
  <Application>Microsoft Office PowerPoint</Application>
  <PresentationFormat>Affichage à l'écran (4:3)</PresentationFormat>
  <Paragraphs>54</Paragraphs>
  <Slides>12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Snap ITC</vt:lpstr>
      <vt:lpstr>Wingdings</vt:lpstr>
      <vt:lpstr>Modèle par défaut</vt:lpstr>
      <vt:lpstr>Les Hand’Ballades 2016/2017</vt:lpstr>
      <vt:lpstr>Vue d’ensemble</vt:lpstr>
      <vt:lpstr>1er Temps</vt:lpstr>
      <vt:lpstr>2ème Temps</vt:lpstr>
      <vt:lpstr>3ème Temps</vt:lpstr>
      <vt:lpstr>Le Fil Rouge</vt:lpstr>
      <vt:lpstr>      Dans le cadre des HAND’BALLADES 2016/2017 Participez au grand concours  DESSINE MOI UN BALLON   </vt:lpstr>
      <vt:lpstr>      En janvier 2017, la France organise le championnat du monde masculin de handball.  A cette occasion le Comité de l’Yonne de Handball vous propose de gagner des lots exceptionnels !!!  40 places pour le Mondial 2017, des places pour aller voir jouer les clubs bourguignons de haut niveau, des t-shirts, des sacs des stylos…   </vt:lpstr>
      <vt:lpstr>2 conditions de participation  1/ Participer à l’opération HAND’BALLADES (Animation de 3 séances, communication sur la porte ouverte de votre club local)  2/ Faire un ou plusieurs dessins sur le thème du ballon de handball et du mondial 2017 d’ici au 31 décembre 2016 (Nations participantes, la pratique du handball, les règles du jeu…)   </vt:lpstr>
      <vt:lpstr>      Dans le cadre du MONDIAL PHENOMENAL 2017 (Championnat du monde masculin de handball en France) Le Comité de l’Yonne de Handball organise  LES HAND’BALLADES 2016/2017   </vt:lpstr>
      <vt:lpstr>      Nous vous proposons un cycle de 3 séances de handball élaborées par notre équipe technique départementale, que vous pouvez animer ou nous inviter à animer pour vos classes de CM1 et CM2.  Communiquer sur la journée porte ouverte de votre club de handball le plus proche ou y participer dans le cadre de vos actions extra-scolaires.   </vt:lpstr>
      <vt:lpstr>      Chaque participant aux journées portes ouvertes des clubs de handball icaunais sera invité à un grand match de gala en fin d’année scolaire.  À cette occasion, les travaux résultants du grand concours « Dessine moi un ballon » seront exposés.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Philippe</dc:creator>
  <cp:lastModifiedBy>Thomas Skaghammar</cp:lastModifiedBy>
  <cp:revision>63</cp:revision>
  <cp:lastPrinted>1601-01-01T00:00:00Z</cp:lastPrinted>
  <dcterms:created xsi:type="dcterms:W3CDTF">2013-09-23T14:28:32Z</dcterms:created>
  <dcterms:modified xsi:type="dcterms:W3CDTF">2016-11-22T08:09:35Z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